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808" r:id="rId1"/>
  </p:sldMasterIdLst>
  <p:notesMasterIdLst>
    <p:notesMasterId r:id="rId30"/>
  </p:notesMasterIdLst>
  <p:sldIdLst>
    <p:sldId id="256" r:id="rId2"/>
    <p:sldId id="267" r:id="rId3"/>
    <p:sldId id="459" r:id="rId4"/>
    <p:sldId id="460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80" r:id="rId18"/>
    <p:sldId id="473" r:id="rId19"/>
    <p:sldId id="474" r:id="rId20"/>
    <p:sldId id="475" r:id="rId21"/>
    <p:sldId id="441" r:id="rId22"/>
    <p:sldId id="432" r:id="rId23"/>
    <p:sldId id="440" r:id="rId24"/>
    <p:sldId id="476" r:id="rId25"/>
    <p:sldId id="478" r:id="rId26"/>
    <p:sldId id="479" r:id="rId27"/>
    <p:sldId id="477" r:id="rId28"/>
    <p:sldId id="362" r:id="rId29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1403" autoAdjust="0"/>
  </p:normalViewPr>
  <p:slideViewPr>
    <p:cSldViewPr>
      <p:cViewPr varScale="1">
        <p:scale>
          <a:sx n="109" d="100"/>
          <a:sy n="109" d="100"/>
        </p:scale>
        <p:origin x="730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ISTOM\Article_profil_meilleurs_cotonculteurs\Evolution%20production%20de%20coton%20au%20b&#233;ni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ISTOM\Article_profil_meilleurs_cotonculteurs\Evolution%20production%20de%20coton%20au%20b&#233;ni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ISTOM\Article_profil_meilleurs_cotonculteurs\Evolution%20production%20de%20coton%20au%20b&#233;ni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ISTOM\Article_profil_meilleurs_cotonculteurs\Evolution%20production%20de%20coton%20au%20b&#233;ni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ISTOM\Article_profil_meilleurs_cotonculteurs\Evolution%20production%20de%20coton%20au%20b&#233;ni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fr-FR" noProof="0" dirty="0"/>
              <a:t>Evolution de la superficie, production et rendement du coton (2014 à 2024)</a:t>
            </a:r>
          </a:p>
        </c:rich>
      </c:tx>
      <c:layout>
        <c:manualLayout>
          <c:xMode val="edge"/>
          <c:yMode val="edge"/>
          <c:x val="0.15093632958801498"/>
          <c:y val="1.77304964539007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Superficie!$B$4</c:f>
              <c:strCache>
                <c:ptCount val="1"/>
                <c:pt idx="0">
                  <c:v>Superficie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Superficie!$C$3:$M$3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cat>
          <c:val>
            <c:numRef>
              <c:f>Superficie!$C$4:$M$4</c:f>
              <c:numCache>
                <c:formatCode>General</c:formatCode>
                <c:ptCount val="11"/>
                <c:pt idx="0">
                  <c:v>405400</c:v>
                </c:pt>
                <c:pt idx="1">
                  <c:v>313535</c:v>
                </c:pt>
                <c:pt idx="2">
                  <c:v>418943</c:v>
                </c:pt>
                <c:pt idx="3">
                  <c:v>530145</c:v>
                </c:pt>
                <c:pt idx="4">
                  <c:v>623949</c:v>
                </c:pt>
                <c:pt idx="5">
                  <c:v>665703</c:v>
                </c:pt>
                <c:pt idx="6" formatCode="0">
                  <c:v>614333.61344537826</c:v>
                </c:pt>
                <c:pt idx="7" formatCode="0">
                  <c:v>638895.74645537953</c:v>
                </c:pt>
                <c:pt idx="8" formatCode="0">
                  <c:v>573206.62768031179</c:v>
                </c:pt>
                <c:pt idx="9" formatCode="0">
                  <c:v>508483.84353741491</c:v>
                </c:pt>
                <c:pt idx="10" formatCode="0">
                  <c:v>597855.22788203752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92-46BF-BFF9-1A92BA519CB4}"/>
            </c:ext>
          </c:extLst>
        </c:ser>
        <c:ser>
          <c:idx val="1"/>
          <c:order val="1"/>
          <c:tx>
            <c:strRef>
              <c:f>Superficie!$B$5</c:f>
              <c:strCache>
                <c:ptCount val="1"/>
                <c:pt idx="0">
                  <c:v>Production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Superficie!$C$3:$M$3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cat>
          <c:val>
            <c:numRef>
              <c:f>Superficie!$C$5:$M$5</c:f>
              <c:numCache>
                <c:formatCode>General</c:formatCode>
                <c:ptCount val="11"/>
                <c:pt idx="0">
                  <c:v>393368</c:v>
                </c:pt>
                <c:pt idx="1">
                  <c:v>269212</c:v>
                </c:pt>
                <c:pt idx="2">
                  <c:v>451124</c:v>
                </c:pt>
                <c:pt idx="3">
                  <c:v>595670</c:v>
                </c:pt>
                <c:pt idx="4">
                  <c:v>677654</c:v>
                </c:pt>
                <c:pt idx="5">
                  <c:v>714714</c:v>
                </c:pt>
                <c:pt idx="6">
                  <c:v>731057</c:v>
                </c:pt>
                <c:pt idx="7">
                  <c:v>766036</c:v>
                </c:pt>
                <c:pt idx="8">
                  <c:v>588110</c:v>
                </c:pt>
                <c:pt idx="9">
                  <c:v>597977</c:v>
                </c:pt>
                <c:pt idx="10">
                  <c:v>669000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92-46BF-BFF9-1A92BA519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7993152"/>
        <c:axId val="697998432"/>
      </c:lineChart>
      <c:lineChart>
        <c:grouping val="standard"/>
        <c:varyColors val="0"/>
        <c:ser>
          <c:idx val="2"/>
          <c:order val="2"/>
          <c:tx>
            <c:strRef>
              <c:f>Superficie!$B$6</c:f>
              <c:strCache>
                <c:ptCount val="1"/>
                <c:pt idx="0">
                  <c:v>Rendement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Superficie!$C$3:$M$3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cat>
          <c:val>
            <c:numRef>
              <c:f>Superficie!$C$6:$M$6</c:f>
              <c:numCache>
                <c:formatCode>General</c:formatCode>
                <c:ptCount val="11"/>
                <c:pt idx="0">
                  <c:v>970</c:v>
                </c:pt>
                <c:pt idx="1">
                  <c:v>859</c:v>
                </c:pt>
                <c:pt idx="2">
                  <c:v>1077</c:v>
                </c:pt>
                <c:pt idx="3">
                  <c:v>1124</c:v>
                </c:pt>
                <c:pt idx="4">
                  <c:v>1086</c:v>
                </c:pt>
                <c:pt idx="5">
                  <c:v>1074</c:v>
                </c:pt>
                <c:pt idx="6">
                  <c:v>1190</c:v>
                </c:pt>
                <c:pt idx="7">
                  <c:v>1199</c:v>
                </c:pt>
                <c:pt idx="8">
                  <c:v>1026</c:v>
                </c:pt>
                <c:pt idx="9">
                  <c:v>1176</c:v>
                </c:pt>
                <c:pt idx="10">
                  <c:v>1119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92-46BF-BFF9-1A92BA519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7988352"/>
        <c:axId val="698001792"/>
      </c:lineChart>
      <c:catAx>
        <c:axId val="697993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fr-FR" noProof="0" dirty="0"/>
                  <a:t>Année</a:t>
                </a:r>
              </a:p>
            </c:rich>
          </c:tx>
          <c:layout>
            <c:manualLayout>
              <c:xMode val="edge"/>
              <c:yMode val="edge"/>
              <c:x val="0.4731739576828628"/>
              <c:y val="0.919454871444543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697998432"/>
        <c:crosses val="autoZero"/>
        <c:auto val="1"/>
        <c:lblAlgn val="ctr"/>
        <c:lblOffset val="100"/>
        <c:noMultiLvlLbl val="0"/>
      </c:catAx>
      <c:valAx>
        <c:axId val="697998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fr-FR" noProof="0" dirty="0"/>
                  <a:t>Superficie (ha), Production (tonne)</a:t>
                </a:r>
              </a:p>
            </c:rich>
          </c:tx>
          <c:layout>
            <c:manualLayout>
              <c:xMode val="edge"/>
              <c:yMode val="edge"/>
              <c:x val="2.1392454297938544E-2"/>
              <c:y val="5.915541709934234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697993152"/>
        <c:crosses val="autoZero"/>
        <c:crossBetween val="between"/>
      </c:valAx>
      <c:valAx>
        <c:axId val="6980017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fr-FR" noProof="0" dirty="0"/>
                  <a:t>Rendement en kg/ha</a:t>
                </a:r>
              </a:p>
            </c:rich>
          </c:tx>
          <c:layout>
            <c:manualLayout>
              <c:xMode val="edge"/>
              <c:yMode val="edge"/>
              <c:x val="0.97321478169092335"/>
              <c:y val="0.131963168622289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697988352"/>
        <c:crosses val="max"/>
        <c:crossBetween val="between"/>
      </c:valAx>
      <c:catAx>
        <c:axId val="697988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98001792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pPr>
            <a:r>
              <a:rPr lang="fr-FR" noProof="0" dirty="0"/>
              <a:t>Niveau de fertilité des sols dans les bassins cotonniers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cap="none" spc="0" normalizeH="0" baseline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B3E-4ADB-8AF8-B613731D8B7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3E-4ADB-8AF8-B613731D8B7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B3E-4ADB-8AF8-B613731D8B7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0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92,35%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2B3E-4ADB-8AF8-B613731D8B7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1000" b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5,2%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2B3E-4ADB-8AF8-B613731D8B71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A037D0F4-0EE4-4FEC-9398-EC140A549475}" type="VALUE">
                      <a:rPr lang="en-US" sz="1000" b="1" baseline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pPr/>
                      <a:t>[VALEUR]</a:t>
                    </a:fld>
                    <a:r>
                      <a:rPr lang="en-US" sz="1000" b="1" baseline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2B3E-4ADB-8AF8-B613731D8B7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fr-F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sol!$D$3:$F$3</c:f>
              <c:strCache>
                <c:ptCount val="3"/>
                <c:pt idx="0">
                  <c:v>Faible</c:v>
                </c:pt>
                <c:pt idx="1">
                  <c:v>Moyen</c:v>
                </c:pt>
                <c:pt idx="2">
                  <c:v>Bon</c:v>
                </c:pt>
              </c:strCache>
            </c:strRef>
          </c:cat>
          <c:val>
            <c:numRef>
              <c:f>sol!$D$4:$F$4</c:f>
              <c:numCache>
                <c:formatCode>General</c:formatCode>
                <c:ptCount val="3"/>
                <c:pt idx="0">
                  <c:v>92.35</c:v>
                </c:pt>
                <c:pt idx="1">
                  <c:v>5.2</c:v>
                </c:pt>
                <c:pt idx="2">
                  <c:v>2.4500000000000002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B3E-4ADB-8AF8-B613731D8B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565865344"/>
        <c:axId val="565865824"/>
      </c:barChart>
      <c:catAx>
        <c:axId val="56586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565865824"/>
        <c:crosses val="autoZero"/>
        <c:auto val="1"/>
        <c:lblAlgn val="ctr"/>
        <c:lblOffset val="100"/>
        <c:noMultiLvlLbl val="0"/>
      </c:catAx>
      <c:valAx>
        <c:axId val="56586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fr-FR" noProof="0" dirty="0"/>
                  <a:t>Pourcentage des terres cultivées</a:t>
                </a:r>
              </a:p>
            </c:rich>
          </c:tx>
          <c:layout>
            <c:manualLayout>
              <c:xMode val="edge"/>
              <c:yMode val="edge"/>
              <c:x val="2.5079799361605107E-2"/>
              <c:y val="0.209536407949006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56586534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 sz="10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pPr>
            <a:r>
              <a:rPr lang="fr-FR" noProof="0" dirty="0"/>
              <a:t>Utilisation des engrais chimique dans la productions du coton en 2019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cap="none" spc="0" normalizeH="0" baseline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8940176956658733"/>
          <c:y val="0.17133016966368816"/>
          <c:w val="0.76144613257907579"/>
          <c:h val="0.64504737568841541"/>
        </c:manualLayout>
      </c:layout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66-4640-A797-463D35EC1BC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66-4640-A797-463D35EC1BC5}"/>
              </c:ext>
            </c:extLst>
          </c:dPt>
          <c:dLbls>
            <c:dLbl>
              <c:idx val="0"/>
              <c:layout>
                <c:manualLayout>
                  <c:x val="4.0151383152756879E-17"/>
                  <c:y val="4.063574880546696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66-4640-A797-463D35EC1B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Intrant!$C$10:$D$10</c:f>
              <c:strCache>
                <c:ptCount val="2"/>
                <c:pt idx="0">
                  <c:v>Quantités importées</c:v>
                </c:pt>
                <c:pt idx="1">
                  <c:v>Quantités utilisées dans le coton</c:v>
                </c:pt>
              </c:strCache>
            </c:strRef>
          </c:cat>
          <c:val>
            <c:numRef>
              <c:f>Intrant!$C$11:$D$11</c:f>
              <c:numCache>
                <c:formatCode>General</c:formatCode>
                <c:ptCount val="2"/>
                <c:pt idx="0">
                  <c:v>263042.40000000002</c:v>
                </c:pt>
                <c:pt idx="1">
                  <c:v>248227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66-4640-A797-463D35EC1B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697996032"/>
        <c:axId val="698004192"/>
      </c:barChart>
      <c:catAx>
        <c:axId val="697996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698004192"/>
        <c:crosses val="autoZero"/>
        <c:auto val="1"/>
        <c:lblAlgn val="ctr"/>
        <c:lblOffset val="100"/>
        <c:noMultiLvlLbl val="0"/>
      </c:catAx>
      <c:valAx>
        <c:axId val="698004192"/>
        <c:scaling>
          <c:orientation val="minMax"/>
          <c:max val="275000"/>
          <c:min val="250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fr-FR" noProof="0" dirty="0"/>
                  <a:t>Quantité (tonne)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697996032"/>
        <c:crosses val="autoZero"/>
        <c:crossBetween val="between"/>
        <c:majorUnit val="25000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10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pPr>
            <a:r>
              <a:rPr lang="fr-FR" noProof="0" dirty="0"/>
              <a:t>Utilisation des pesticides dans la productions du coton  en 2019</a:t>
            </a:r>
          </a:p>
        </c:rich>
      </c:tx>
      <c:layout>
        <c:manualLayout>
          <c:xMode val="edge"/>
          <c:yMode val="edge"/>
          <c:x val="0.14027932650870481"/>
          <c:y val="4.34311153635990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cap="none" spc="0" normalizeH="0" baseline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9783768138996413"/>
          <c:y val="0.17133016966368816"/>
          <c:w val="0.75446183961680546"/>
          <c:h val="0.603783819938374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Intrant!$C$5</c:f>
              <c:strCache>
                <c:ptCount val="1"/>
                <c:pt idx="0">
                  <c:v>Quantités importées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Intrant!$B$6:$B$7</c:f>
              <c:strCache>
                <c:ptCount val="2"/>
                <c:pt idx="0">
                  <c:v>Herbicide</c:v>
                </c:pt>
                <c:pt idx="1">
                  <c:v>Insecticides et acaricides</c:v>
                </c:pt>
              </c:strCache>
            </c:strRef>
          </c:cat>
          <c:val>
            <c:numRef>
              <c:f>Intrant!$C$6:$C$7</c:f>
              <c:numCache>
                <c:formatCode>General</c:formatCode>
                <c:ptCount val="2"/>
                <c:pt idx="0">
                  <c:v>2859267</c:v>
                </c:pt>
                <c:pt idx="1">
                  <c:v>2005522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39-4AD5-A841-B4BB3FA6B330}"/>
            </c:ext>
          </c:extLst>
        </c:ser>
        <c:ser>
          <c:idx val="1"/>
          <c:order val="1"/>
          <c:tx>
            <c:strRef>
              <c:f>Intrant!$D$5</c:f>
              <c:strCache>
                <c:ptCount val="1"/>
                <c:pt idx="0">
                  <c:v>Quantités utilisées dans le coton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Intrant!$B$6:$B$7</c:f>
              <c:strCache>
                <c:ptCount val="2"/>
                <c:pt idx="0">
                  <c:v>Herbicide</c:v>
                </c:pt>
                <c:pt idx="1">
                  <c:v>Insecticides et acaricides</c:v>
                </c:pt>
              </c:strCache>
            </c:strRef>
          </c:cat>
          <c:val>
            <c:numRef>
              <c:f>Intrant!$D$6:$D$7</c:f>
              <c:numCache>
                <c:formatCode>General</c:formatCode>
                <c:ptCount val="2"/>
                <c:pt idx="0">
                  <c:v>2857104</c:v>
                </c:pt>
                <c:pt idx="1">
                  <c:v>1988508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39-4AD5-A841-B4BB3FA6B3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565877344"/>
        <c:axId val="565862464"/>
      </c:barChart>
      <c:catAx>
        <c:axId val="565877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none" spc="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565862464"/>
        <c:crosses val="autoZero"/>
        <c:auto val="1"/>
        <c:lblAlgn val="ctr"/>
        <c:lblOffset val="100"/>
        <c:noMultiLvlLbl val="0"/>
      </c:catAx>
      <c:valAx>
        <c:axId val="56586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fr-FR" noProof="0" dirty="0"/>
                  <a:t>Quantité (litre)</a:t>
                </a:r>
              </a:p>
            </c:rich>
          </c:tx>
          <c:layout>
            <c:manualLayout>
              <c:xMode val="edge"/>
              <c:yMode val="edge"/>
              <c:x val="2.5000000000000001E-2"/>
              <c:y val="0.21480679498396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56587734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6013572188124221"/>
          <c:w val="0.54337178440930178"/>
          <c:h val="9.91165380717335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fr-FR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10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fr-FR" noProof="0" dirty="0"/>
              <a:t>Evolution de la superficie, production et rendement du coton (2014 à 2024)</a:t>
            </a:r>
          </a:p>
        </c:rich>
      </c:tx>
      <c:layout>
        <c:manualLayout>
          <c:xMode val="edge"/>
          <c:yMode val="edge"/>
          <c:x val="0.15093632958801498"/>
          <c:y val="1.77304964539007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Superficie!$B$4</c:f>
              <c:strCache>
                <c:ptCount val="1"/>
                <c:pt idx="0">
                  <c:v>Superficie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Superficie!$C$3:$M$3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cat>
          <c:val>
            <c:numRef>
              <c:f>Superficie!$C$4:$M$4</c:f>
              <c:numCache>
                <c:formatCode>General</c:formatCode>
                <c:ptCount val="11"/>
                <c:pt idx="0">
                  <c:v>405400</c:v>
                </c:pt>
                <c:pt idx="1">
                  <c:v>313535</c:v>
                </c:pt>
                <c:pt idx="2">
                  <c:v>418943</c:v>
                </c:pt>
                <c:pt idx="3">
                  <c:v>530145</c:v>
                </c:pt>
                <c:pt idx="4">
                  <c:v>623949</c:v>
                </c:pt>
                <c:pt idx="5">
                  <c:v>665703</c:v>
                </c:pt>
                <c:pt idx="6" formatCode="0">
                  <c:v>614333.61344537826</c:v>
                </c:pt>
                <c:pt idx="7" formatCode="0">
                  <c:v>638895.74645537953</c:v>
                </c:pt>
                <c:pt idx="8" formatCode="0">
                  <c:v>573206.62768031179</c:v>
                </c:pt>
                <c:pt idx="9" formatCode="0">
                  <c:v>508483.84353741491</c:v>
                </c:pt>
                <c:pt idx="10" formatCode="0">
                  <c:v>597855.22788203752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92-46BF-BFF9-1A92BA519CB4}"/>
            </c:ext>
          </c:extLst>
        </c:ser>
        <c:ser>
          <c:idx val="1"/>
          <c:order val="1"/>
          <c:tx>
            <c:strRef>
              <c:f>Superficie!$B$5</c:f>
              <c:strCache>
                <c:ptCount val="1"/>
                <c:pt idx="0">
                  <c:v>Production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Superficie!$C$3:$M$3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cat>
          <c:val>
            <c:numRef>
              <c:f>Superficie!$C$5:$M$5</c:f>
              <c:numCache>
                <c:formatCode>General</c:formatCode>
                <c:ptCount val="11"/>
                <c:pt idx="0">
                  <c:v>393368</c:v>
                </c:pt>
                <c:pt idx="1">
                  <c:v>269212</c:v>
                </c:pt>
                <c:pt idx="2">
                  <c:v>451124</c:v>
                </c:pt>
                <c:pt idx="3">
                  <c:v>595670</c:v>
                </c:pt>
                <c:pt idx="4">
                  <c:v>677654</c:v>
                </c:pt>
                <c:pt idx="5">
                  <c:v>714714</c:v>
                </c:pt>
                <c:pt idx="6">
                  <c:v>731057</c:v>
                </c:pt>
                <c:pt idx="7">
                  <c:v>766036</c:v>
                </c:pt>
                <c:pt idx="8">
                  <c:v>588110</c:v>
                </c:pt>
                <c:pt idx="9">
                  <c:v>597977</c:v>
                </c:pt>
                <c:pt idx="10">
                  <c:v>669000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92-46BF-BFF9-1A92BA519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7993152"/>
        <c:axId val="697998432"/>
      </c:lineChart>
      <c:lineChart>
        <c:grouping val="standard"/>
        <c:varyColors val="0"/>
        <c:ser>
          <c:idx val="2"/>
          <c:order val="2"/>
          <c:tx>
            <c:strRef>
              <c:f>Superficie!$B$6</c:f>
              <c:strCache>
                <c:ptCount val="1"/>
                <c:pt idx="0">
                  <c:v>Rendement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Superficie!$C$3:$M$3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cat>
          <c:val>
            <c:numRef>
              <c:f>Superficie!$C$6:$M$6</c:f>
              <c:numCache>
                <c:formatCode>General</c:formatCode>
                <c:ptCount val="11"/>
                <c:pt idx="0">
                  <c:v>970</c:v>
                </c:pt>
                <c:pt idx="1">
                  <c:v>859</c:v>
                </c:pt>
                <c:pt idx="2">
                  <c:v>1077</c:v>
                </c:pt>
                <c:pt idx="3">
                  <c:v>1124</c:v>
                </c:pt>
                <c:pt idx="4">
                  <c:v>1086</c:v>
                </c:pt>
                <c:pt idx="5">
                  <c:v>1074</c:v>
                </c:pt>
                <c:pt idx="6">
                  <c:v>1190</c:v>
                </c:pt>
                <c:pt idx="7">
                  <c:v>1199</c:v>
                </c:pt>
                <c:pt idx="8">
                  <c:v>1026</c:v>
                </c:pt>
                <c:pt idx="9">
                  <c:v>1176</c:v>
                </c:pt>
                <c:pt idx="10">
                  <c:v>1119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92-46BF-BFF9-1A92BA519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7988352"/>
        <c:axId val="698001792"/>
      </c:lineChart>
      <c:catAx>
        <c:axId val="697993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fr-FR" noProof="0" dirty="0"/>
                  <a:t>Année</a:t>
                </a:r>
              </a:p>
            </c:rich>
          </c:tx>
          <c:layout>
            <c:manualLayout>
              <c:xMode val="edge"/>
              <c:yMode val="edge"/>
              <c:x val="0.4731739576828628"/>
              <c:y val="0.919454871444543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697998432"/>
        <c:crosses val="autoZero"/>
        <c:auto val="1"/>
        <c:lblAlgn val="ctr"/>
        <c:lblOffset val="100"/>
        <c:noMultiLvlLbl val="0"/>
      </c:catAx>
      <c:valAx>
        <c:axId val="697998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fr-FR" noProof="0" dirty="0"/>
                  <a:t>Superficie (ha), Production (tonne)</a:t>
                </a:r>
              </a:p>
            </c:rich>
          </c:tx>
          <c:layout>
            <c:manualLayout>
              <c:xMode val="edge"/>
              <c:yMode val="edge"/>
              <c:x val="2.1392454297938544E-2"/>
              <c:y val="5.915541709934234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697993152"/>
        <c:crosses val="autoZero"/>
        <c:crossBetween val="between"/>
      </c:valAx>
      <c:valAx>
        <c:axId val="6980017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fr-FR" noProof="0" dirty="0"/>
                  <a:t>Rendement en kg/ha</a:t>
                </a:r>
              </a:p>
            </c:rich>
          </c:tx>
          <c:layout>
            <c:manualLayout>
              <c:xMode val="edge"/>
              <c:yMode val="edge"/>
              <c:x val="0.97321478169092335"/>
              <c:y val="0.131963168622289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fr-FR"/>
          </a:p>
        </c:txPr>
        <c:crossAx val="697988352"/>
        <c:crosses val="max"/>
        <c:crossBetween val="between"/>
      </c:valAx>
      <c:catAx>
        <c:axId val="697988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9800179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 b="0">
          <a:solidFill>
            <a:schemeClr val="tx1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52:10.789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217 144 4915,'0'1150'10993,"-2"-1127"-10672,0 0-1,-2-1 0,0 1 1,-14 37-1,11-36 12,0 0-1,1 0 0,-4 47 1,12 8 468,-1-61-577,0 1 0,-1 0 0,0-1 0,-2 1 1,0-1-1,-2 1 0,-10 34 0,4-27 156,-1 0 0,-2-1 0,-29 45 0,41-69-380,1 0 1,-1 0-1,0 0 1,0 0-1,0 0 0,1 0 1,-1 0-1,0 0 1,0 0-1,0-1 1,0 1-1,0 0 1,-1-1-1,1 1 0,0-1 1,0 1-1,0-1 1,0 1-1,-1-1 1,1 0-1,0 0 0,0 1 1,-1-1-1,-1 0 1,2-1-15,-1 0 1,1 1-1,0-1 0,0 0 1,-1 0-1,1 0 1,0 0-1,0 0 0,0 0 1,0 0-1,0 0 1,0 0-1,0 0 0,1-1 1,-1 1-1,0 0 1,0-3-1,-2-4-89,0 0 0,0 0 0,1 0 0,0-1 0,-1-16 0,3-147-1507,2 68 699,-2 95 779,1 0 1,0 0-1,1 0 1,0 1-1,0-1 1,0 1-1,8-17 1,3 0-310,19-27 0,5-9-298,-28 42 669,2 0 1,1 1-1,23-29 0,-12 17-274,-2-1-1,-1 0 1,26-57-1,-15 27-139,-10 25 211,-16 28 211,1-1 0,-1 1 0,-1-1 0,0 0 0,0 0 0,-1 0 0,0-1 0,0 1 0,-1-1 0,0 0 0,0-11 0,-2-12-134,-1 13 13,2 0 0,0 0 0,7-32 0,0 8-177,-6 30 249,1-1-1,0 1 1,1 0-1,10-22 1,-14 35 123,0 1-1,0-1 1,0 0-1,0 1 1,1-1 0,-1 1-1,0-1 1,0 0-1,1 1 1,-1-1-1,0 1 1,0-1 0,1 1-1,-1-1 1,1 1-1,-1-1 1,1 1 0,-1-1-1,1 1 1,-1 0-1,1-1 1,-1 1-1,1 0 1,-1-1 0,1 1-1,-1 0 1,1 0-1,0 0 1,-1-1 0,1 1-1,-1 0 1,1 0-1,0 0 1,-1 0-1,1 0 1,0 0 0,-1 0-1,1 0 1,-1 1-1,1-1 1,0 0 0,-1 0-1,1 0 1,-1 1-1,1-1 1,-1 0-1,1 0 1,0 1 0,-1-1-1,1 1 1,-1-1-1,0 0 1,1 1 0,-1-1-1,1 1 1,-1-1-1,0 1 1,1-1-1,-1 1 1,0 0 0,1 0-1,19 43 647,-7-3-109,-2 0 1,-2 1-1,7 69 0,-4 131 935,-11-190-1273,0 576 1957,-2-608-2116,1-18-28,0 0 1,0 1 0,0-1-1,0 1 1,0-1 0,0 0 0,1 1-1,-1-1 1,1 0 0,0 1 0,0-1-1,1 3 1,-2-5-14,1 0 0,-1 1 0,0-1 0,1 0 0,-1 0 0,0 0 0,1 1 0,-1-1 0,0 0 0,1 0 1,-1 0-1,0 0 0,1 0 0,-1 0 0,1 0 0,-1 0 0,0 0 0,1 0 0,-1 0 0,1 0 0,-1 0 0,0 0 0,1 0 0,-1 0 0,0 0 0,1-1 0,-1 1 0,1 0 0,18-16 148,11-17-782,-3-1-1,0-1 0,-3-1 1,36-71-1,62-169-1603,-119 267 2165,80-228-1059,-75 206 885,-2-1 0,0 0 0,-2 0 0,-2-1 0,-2-55 0,-3 69 42,-2-1-1,0 1 1,-1 0 0,-1 1 0,-1-1-1,0 1 1,-17-26 0,-5-11-134,13 27 254,16 28 86,1-1 0,0 1 1,-1-1-1,1 1 0,-1-1 0,1 1 0,-1 0 0,1-1 0,-1 1 0,1 0 0,-1-1 0,0 1 0,1 0 0,-1 0 1,1-1-1,-1 1 0,0 0 0,1 0 0,-1 0 0,1 0 0,-1 0 0,0 0 0,1 0 0,-1 0 0,0 0 0,1 0 1,-1 0-1,1 0 0,-1 1 0,0-1 0,1 0 0,-1 0 0,1 1 0,-1-1 0,0 0 0,1 1 0,-1-1 0,1 1 1,0-1-1,-1 0 0,1 1 0,-1-1 0,1 1 0,0-1 0,-1 1 0,1 0 0,-1 0 0,-8 17 350,0 0-1,1 0 1,1 1-1,0 0 0,-5 28 1,4-14-40,-68 304 1806,63-250-1613,-4 174 0,19-198 5,-1-63-520,-1 0 1,0 0 0,0 0 0,0 0 0,0 0 0,0 0-1,0 0 1,0 0 0,0 0 0,0 0 0,0 0 0,0 0-1,0 0 1,1 0 0,-1-1 0,0 1 0,0 0 0,0 0-1,0 0 1,0 0 0,0 0 0,0 0 0,0 0 0,0 1-1,0-1 1,1 0 0,-1 0 0,0 0 0,0 0 0,0 0-1,0 0 1,0 0 0,0 0 0,0 0 0,0 0 0,0 0-1,0 0 1,0 0 0,0 0 0,1 0 0,-1 0-1,0 0 1,0 0 0,0 0 0,0 1 0,0-1 0,0 0-1,0 0 1,0 0 0,0 0 0,0 0 0,0 0 0,0 0-1,0 0 1,0 0 0,0 0 0,0 1 0,0-1 0,0 0-1,0 0 1,0 0 0,0 0 0,0 0 0,0 0 0,0 0-1,0 0 1,0 0 0,0 0 0,-1 1 0,7-10-255,-4 6 149,42-70-860,-4-2 1,35-88-1,-60 123 789,-1-1-1,-2 0 0,-1-1 0,-3-1 0,-1 1 1,1-51-1,-8 80 104,0 0 0,-1 0 1,0 1-1,-1-1 0,-7-24 1,9 35 87,-1-1 1,0 1-1,0 0 1,0 0-1,0 0 1,0 0-1,0 0 1,0 0-1,-1 0 1,1 1-1,-1-1 1,0 0-1,1 1 1,-1-1-1,0 1 1,0 0-1,0 0 1,0-1 0,0 1-1,0 0 1,0 1-1,0-1 1,0 0-1,-1 1 1,1-1-1,0 1 1,0 0-1,-1-1 1,1 1-1,0 0 1,-1 0-1,1 1 1,0-1-1,0 0 1,-1 1-1,1 0 1,0-1-1,0 1 1,0 0-1,0 0 1,-3 2-1,-1 0 69,1 0-1,-1 1 1,1 0-1,0 0 1,1 0-1,-1 0 1,1 1-1,0 0 1,0 0-1,0 0 1,1 0-1,0 1 1,0-1-1,-4 11 0,-3 9 273,-14 53 0,15-45-190,2 1 1,1 0 0,2 0 0,1 0-1,2 1 1,3 35 0,-2-65-117,1 1 0,0-1 0,0 0 0,0 0 0,0 0 0,1 0 0,0 0 0,0-1 0,1 1 0,-1 0 0,1-1 0,0 0 0,0 1 0,0-1 0,1-1 0,0 1-1,-1 0 1,1-1 0,1 0 0,-1 0 0,0 0 0,1 0 0,-1-1 0,1 0 0,0 1 0,0-2 0,6 3 0,0-2 47,0 0-1,0-1 1,0 0-1,0-1 1,0 0-1,0-1 1,0 0 0,1 0-1,-1-1 1,-1-1-1,21-7 1,-5-2-368,0 0 1,-2-1-1,0-2 1,0-1 0,-1 0-1,-1-2 1,32-33-1,-9 3-324,-2-2-1,42-66 0,-53 68 250,-2-2 0,-2-1-1,28-74 1,-45 96 174,-1-1 0,-1-1 1,-2 1-1,-1-1 0,-1-1 0,-2 1 0,-2-59 0,-2 75 51,-2 0 0,0-1 0,-1 1 0,0 0 0,-1 1 0,-1-1 0,0 1 0,-1 0 0,-1 0 0,0 1 0,-1 0 0,0 1 0,-1-1 1,0 2-1,-1 0 0,-1 0 0,1 1 0,-17-11 0,14 11 156,-1 1 1,0 0-1,0 1 1,-1 0-1,0 1 1,-1 1-1,1 1 1,-1 0 0,0 1-1,-1 1 1,1 1-1,-1 0 1,1 1-1,-1 1 1,-32 5-1,46-5-2,1 1 0,0 0-1,0 0 1,0 0 0,1 1-1,-1-1 1,0 1 0,0-1 0,1 1-1,-1 0 1,1 0 0,0 0-1,-1 1 1,1-1 0,0 0-1,0 1 1,0-1 0,1 1-1,-1 0 1,1 0 0,-1 0 0,1-1-1,0 1 1,0 0 0,0 0-1,1 1 1,-2 3 0,1 1 44,0 1 1,1-1 0,0 1 0,0-1 0,0 1 0,1-1-1,1 1 1,-1-1 0,5 11 0,9 17 240,-12-30-221,0 1 0,0 0 1,0 0-1,-1 0 0,0 0 0,-1 0 0,1 0 1,0 13-1,-3-8 40,0 0 1,-1 0-1,0 0 0,0 0 1,-2 0-1,1-1 0,-2 1 1,1-1-1,-9 15 1,-9 10 358,-36 46 0,27-40-320,-1-5 120,27-32-235,0-1 0,0 1 0,0 0-1,1 1 1,-1-1 0,1 1 0,1 0 0,-1 0-1,1 0 1,0 0 0,1 1 0,-1-1 0,-1 11 0,3-16-45,1 1 1,0-1-1,0 1 1,0-1 0,1 0-1,-1 1 1,0-1 0,0 0-1,1 1 1,-1-1 0,1 0-1,-1 0 1,1 1-1,-1-1 1,1 0 0,0 0-1,0 0 1,-1 0 0,1 0-1,0 0 1,0 0 0,0 0-1,2 1 1,0 0 31,-1-1 0,1 0 0,-1 0 0,1 0 0,-1-1 1,1 1-1,0-1 0,0 1 0,-1-1 0,1 0 0,3 0 0,3-1 133,0 0-1,0 0 0,0-1 0,0 0 0,0-1 0,11-5 1,8-6-302,0-2 0,-2-1 0,1-2 0,38-34 0,-24 13-454,63-76 0,-86 94 419,-1 0 0,-1 0 0,-1-2 0,-2 0 0,0 0 0,16-44 0,-29 66 159,1 1 0,-1-1 0,1 0 1,-1 1-1,1-1 0,-1 0 0,0 1 0,0-1 0,0 0 0,0 0 0,0 1 0,0-1 0,-1 0 0,1 0 1,0 1-1,-1-1 0,0 1 0,1-1 0,-1 0 0,0 1 0,0-1 0,1 1 0,-1-1 0,-1 1 0,1 0 0,0-1 1,0 1-1,0 0 0,-1 0 0,1 0 0,0 0 0,-1 0 0,1 0 0,-1 0 0,1 0 0,-1 1 0,0-1 0,1 1 1,-1-1-1,0 1 0,1-1 0,-1 1 0,-2 0 0,-6-1 77,0 1 0,-1 0 0,1 0 0,0 1 0,0 0 0,-11 3 0,4 1 5,-1 1 0,1 0 0,1 2 0,-1 0 0,1 0 0,1 2 0,-1-1 0,2 2 0,-1 0 0,-14 16 0,0 3 79,1 1 1,1 1 0,-29 47-1,52-74-140,0 1 0,1-1 1,0 1-1,0 0 0,0 0 0,-2 8 0,5-13-15,0 0-1,0 0 1,0 0-1,0 0 1,0 0-1,0 0 0,0 0 1,0 0-1,0 0 1,0 0-1,1 0 0,-1 0 1,0 0-1,1 0 1,-1-1-1,0 1 0,1 0 1,-1 0-1,2 1 1,-1-1 3,0 0 0,1 0 0,-1 0 0,0 0 1,1 0-1,-1-1 0,1 1 0,-1 0 0,1-1 0,0 1 0,-1-1 1,1 1-1,0-1 0,-1 0 0,3 0 0,44-2 202,11 0-56,-56 3-140,1-1 1,-1 0-1,0 1 0,0 0 0,1-1 0,-1 1 0,0 0 1,0 1-1,0-1 0,0 1 0,-1-1 0,1 1 1,0 0-1,2 2 0,-2-1 15,-1 0 0,0 0 0,-1 0 0,1 0 0,0 0 0,-1 0 0,0 1 0,0-1 0,0 0 0,0 1 0,0-1 0,-1 1 0,1 6 0,-3 48 344,-3-34-267,0 0 0,-1 0 0,-1 0 0,-2-1 0,0 0 0,-20 35-1,5-11 38,22-43-130,-10 27 65,11-30-73,1 1 0,-1-1-1,1 1 1,0-1-1,0 0 1,-1 1-1,1-1 1,0 1-1,0-1 1,1 1 0,-1-1-1,0 1 1,0-1-1,1 0 1,-1 1-1,1-1 1,-1 1-1,2 1 1,-2-3-2,1 0 1,-1 1-1,1-1 1,-1 1-1,1-1 1,-1 0-1,1 0 1,0 1-1,-1-1 1,1 0-1,-1 0 0,1 0 1,0 0-1,-1 1 1,1-1-1,0 0 1,-1 0-1,1 0 1,0 0-1,-1-1 1,1 1-1,-1 0 0,1 0 1,0 0-1,-1 0 1,1-1-1,-1 1 1,1 0-1,0-1 1,-1 1-1,1 0 1,-1-1-1,1 1 0,-1-1 1,1 1-1,-1 0 1,0-1-1,1 0 1,19-20-105,-19 20 81,9-13-154,-1-1-1,0 0 1,0-1-1,-2 0 1,0 0-1,0 0 1,7-35-1,-9 27-46,-1-1 0,-1 1 0,-1-1 0,-1 0 0,-3-27 0,2 48 209,-1 0-1,1 0 0,-1 0 0,0 0 0,0 1 0,0-1 0,0 0 0,-1 1 0,0-1 0,1 1 0,-1-1 1,-1 1-1,1 0 0,0 0 0,-1 0 0,1 0 0,-1 0 0,0 0 0,-4-2 0,-2 0 68,-1 0-1,0 0 1,0 1-1,0 0 1,-15-3-1,18 5-54,-1-2-7,0 0 1,0 0-1,1-1 1,-1 0 0,1-1-1,0 0 1,-11-12-1,-8-6-115,18 18 143,0-1 0,0 1 1,-1 0-1,0 1 0,0 0 1,0 0-1,0 1 0,-1 0 1,0 1-1,0 0 0,0 1 1,0 0-1,0 0 1,0 1-1,-15 0 0,-4 2 0,17 0 27,1-1-1,-1 0 0,0-1 1,-21-4-1,30 4-68,0 1 1,0-2-1,0 1 0,0 0 1,0 0-1,1-1 0,-1 0 0,0 1 1,1-1-1,-1 0 0,1-1 1,0 1-1,0 0 0,0 0 0,0-1 1,0 0-1,0 1 0,0-1 1,1 0-1,0 0 0,-1 0 0,0-5 1,-6-22-282,1 0 0,2-1 1,1 0-1,1 0 0,2 0 1,4-51-1,-3 79 302,0 1 0,1 0 0,-1-1 0,1 1 0,-1 0 0,1-1 0,0 1 0,0 0 0,0 0 0,0 0 0,0 0 0,1 0 0,-1 0 0,0 0 0,1 0 0,-1 1-1,1-1 1,0 0 0,0 1 0,0 0 0,0-1 0,0 1 0,0 0 0,0 0 0,0 0 0,0 0 0,0 0 0,0 1 0,1-1 0,4 0 0,6-1 69,0 1 1,0 1-1,1 0 0,19 4 0,0-2 15,26-3 93,-37 0-55,-1 1-1,42 5 1,-61-5-114,0 1 1,0 0-1,1-1 1,-1 1-1,0 0 0,0 1 1,0-1-1,0 0 1,0 0-1,-1 1 1,1-1-1,0 1 0,-1 0 1,1-1-1,-1 1 1,1 0-1,-1 0 0,0 0 1,0 0-1,0 0 1,0 0-1,0 0 0,0 1 1,0-1-1,-1 0 1,1 0-1,-1 1 1,0-1-1,0 0 0,1 1 1,-2-1-1,1 5 1,0-4 1,-1 0 1,1 1 0,-1-1 0,1 1 0,-1-1 0,0 0 0,0 0 0,-1 0-1,1 1 1,-1-1 0,1 0 0,-1-1 0,0 1 0,0 0 0,0 0 0,0-1-1,-1 1 1,1-1 0,-1 0 0,0 0 0,1 0 0,-4 2 0,1-2 10,-12 6 59,-1 0 1,1-2 0,-1 0 0,-1 0 0,1-2 0,-1 0 0,-22 0 0,-25-4 138,46-1-134,0 0 1,0 2-1,-1 0 1,1 1-1,0 1 1,0 1-1,1 1 1,-21 7-1,37-10-73,0 0 0,1 0 0,-1 0 0,0 0 0,1 0 0,0 1 0,-1-1 0,1 1 0,0 0 0,0-1 0,1 1 0,-1 0 0,1 0 0,-1 0 0,1 0 0,0 1 0,0-1 0,0 0 0,1 0-1,-1 1 1,0 5 0,0 2 34,1 0 0,0 0 0,1 0 0,0 1 0,3 14-1,-2-20-2,0 0 0,0 0-1,1 0 1,6 11-1,-6-12-11,1 1 0,-1 0-1,-1 1 1,4 10-1,-2-1 53,1 0-1,0 0 0,1-1 1,1 0-1,0 0 0,1 0 1,15 21-1,-19-31-53,1 1-1,-1-1 1,1 0-1,0 0 1,0-1 0,0 1-1,1-1 1,-1 0-1,1-1 1,0 1 0,0-1-1,0 0 1,1-1-1,-1 1 1,1-1 0,-1 0-1,1-1 1,0 0-1,0 0 1,12 0 0,-18-1-39,0 0 1,1 0 0,-1 0 0,1 0-1,-1 0 1,0 0 0,1 0-1,-1-1 1,1 1 0,-1 0-1,0-1 1,0 1 0,1-1 0,-1 1-1,0-1 1,0 0 0,1 0-1,-1 1 1,0-1 0,0 0 0,0 0-1,0 0 1,0 0 0,0 0-1,-1 0 1,1-1 0,0 1-1,0 0 1,-1 0 0,1-1 0,-1 1-1,1 0 1,-1 0 0,0-1-1,1 1 1,-1-1 0,0 1 0,0 0-1,0-1 1,0 1 0,0-1-1,0 1 1,0 0 0,-1-1 0,1-1-1,-2-1-19,1-1 1,-1 1-1,0-1 0,0 1 1,0-1-1,-1 1 0,1 0 0,-1 0 1,0 0-1,-1 0 0,-5-5 1,-42-25 95,43 30-121,1 0-1,0 0 1,0-1-1,0 0 1,0 0 0,1 0-1,0-1 1,0 0-1,0-1 1,1 1 0,-5-8-1,-94-197-2183,100 198 2079,-1 0-1,2 0 1,-3-14 0,5 18 106,-1 0 0,0 0 1,0 0-1,-1 0 1,0 1-1,-1-1 1,0 1-1,0 0 1,-6-9-1,1 5 36,-2-2 50,8 17 28,1 11 43,4 356 858,-3-365-945,1 0 0,-1 1 0,0-1 1,0 0-1,0 0 0,-1 0 0,1 0 1,-1 0-1,-1 0 0,1 0 0,-1-1 1,0 1-1,0-1 0,0 0 0,0 0 1,-1 0-1,0 0 0,-4 3 0,-20 25 150,-50 94 307,71-115-426,0 0 0,1 0 1,0 0-1,1 1 1,0 0-1,0 0 1,-3 20-1,1 5 109,-2 47 0,0-25 23,5-38-60,-2 39-1,7-44-65,-1 0-1,-2 0 1,1 0-1,-2 0 0,0 0 1,-1-1-1,-8 24 0,4-16 51,2 0 0,0 0 0,-3 43 0,8-58-84,-3 43 138,4-111-931,-1 28 323,2-1 0,7-51 0,10-40-938,3-14-218,-10 89 1172,-2-1 0,-3 1 0,1-74-1,-6 109 243,0 1 0,1 0-1,3-16 1,4-32-430,-7 47 498,0 1 0,1-1 1,1 1-1,0 0 0,1 0 0,0 0 0,1 1 1,0 0-1,1 0 0,12-17 0,-2 2 107,-13 20-34,-1-1-1,0 0 1,0 0 0,0 0 0,-1 0-1,-1 0 1,1-1 0,0-15 0,-4-75-323,-1 44 162,3 50 199,1 0-1,-2 0 0,1 0 1,0 0-1,-1 0 0,0 0 1,0 0-1,-1 0 1,0 0-1,-3-8 0,5 14 22,-1-1 1,1 0-1,-1 0 0,1 1 1,0-1-1,-1 1 0,1-1 0,0 0 1,-1 1-1,1-1 0,0 1 0,-1-1 1,1 1-1,0-1 0,0 1 0,0-1 1,-1 1-1,1-1 0,0 1 0,0-1 1,0 1-1,0-1 0,0 1 0,0-1 1,0 1-1,0-1 0,0 1 1,0 0-1,-2 21 148,0 9 79,1 1-1,2 0 0,1-1 1,2 0-1,0 1 0,14 42 1,-6-36 155,0 0 0,-3 1 0,-1 0 0,5 74 0,-8-2 475,9 312 1196,-15 629 2437,3-1030-4501,0-1 0,1 0 0,10 34 0,-7-33 0,-1 0 0,-1 0 0,1 27 0,-5 3-86,0-47-40,-1-7-27,1-27-203,0 18 225,-1-1 0,0 1 0,-1 0 0,0 0 0,-1 0 0,0 0 0,-6-14 0,2 17 135,6 19 21,7 18 18,-1-19-32,0-1 0,1 1 1,0-1-1,0 0 0,1-1 1,0 1-1,1-1 0,0-1 1,0 0-1,1 0 0,-1 0 1,2-1-1,-1 0 0,1-1 0,-1 0 1,2-1-1,-1 0 0,0 0 1,1-1-1,-1-1 0,1 1 1,0-2-1,12 1 0,-10-1 7,0 1-1,0 0 0,-1 1 0,1 1 1,-1 0-1,19 8 0,-15-5 11,1-1 1,24 5-1,-39-10-30,-1-1 1,1 1-1,0-1 1,-1 0-1,1 1 1,0-1-1,-1 0 1,1 0-1,0 0 1,0 0-1,-1-1 1,1 1-1,0 0 1,-1-1-1,1 1 1,-1-1-1,1 0 1,0 1-1,-1-1 1,1 0-1,-1 0 1,0 0-1,1 0 1,-1 0-1,2-2 1,-1-1-51,0 1 1,0-1-1,-1 0 1,0 0 0,1 0-1,-1 1 1,-1-1 0,2-7-1,7-27-268,-8 36 325,0 1 0,0-1 0,0 0 0,0 1 0,0-1 0,0 1 0,1-1 0,-1 1-1,0 0 1,1-1 0,-1 1 0,1 0 0,-1 0 0,1 0 0,0 0 0,0 1 0,-1-1 0,4-1-1,-1 2-18,0-1-1,0 0 1,-1 0 0,1-1-1,0 1 1,-1-1-1,1 0 1,-1 1-1,0-2 1,0 1-1,1 0 1,-2-1-1,1 1 1,0-1-1,3-3 1,-7 11 41,-6 8 4,-1-5-12,0 0 1,-1 1 0,1-1 0,-1-1 0,-1 1 0,0-2 0,0 1-1,0-1 1,-13 5 0,-21 12 57,34-18-56,1 0 0,-1 0 0,0 0 1,-12 3-1,-73 14 93,93-22-111,0 1 0,0-1 0,1 0 0,-1 1 0,1-1 1,-1 1-1,0 0 0,1 0 0,-1-1 0,1 1 0,-1 0 0,1 0 0,0 1 0,0-1 0,-1 0 0,1 0 1,0 0-1,0 1 0,0-1 0,0 1 0,0-1 0,0 1 0,1-1 0,-1 1 0,0-1 0,1 1 0,-1 0 0,1-1 1,0 1-1,0 0 0,-1 0 0,1-1 0,0 1 0,1 2 0,-1-2 1,0 1 0,1-1 0,-1 1 0,1-1 0,0 0 0,0 1 0,0-1 0,0 0 0,0 0 0,0 0 0,1 0 0,-1 0 0,1 0 0,-1 0 0,1 0 0,0-1 0,0 1 0,0 0 0,0-1 0,0 0 0,0 1 0,0-1 0,4 2 0,6 0 11,1 0-1,-1-1 1,1 0-1,0-1 1,0 0-1,-1-1 0,1 0 1,0-1-1,0-1 1,14-3-1,-22 3-22,-1 0-1,0 0 1,0 0-1,0-1 1,0 1-1,0-1 1,-1 0-1,1 0 1,-1-1 0,0 1-1,0 0 1,0-1-1,0 0 1,-1 0-1,1 0 1,-1 0 0,0 0-1,0 0 1,0-1-1,-1 1 1,1-5-1,3-7-196,-2 0-1,0-1 0,-1 1 0,0-27 0,-1-10-193,-4-98-873,0 133 1038,-1 0 0,0 0 0,-2 0 0,0 0 1,-11-21-1,10 24 70,1 0 0,0 0 0,1-1 0,0 1 0,2-1 0,0 0 0,-2-20 0,-4-60-748,5 64 379,-1-39 0,5 44 435,-1 12-118,1-1 1,1 1 0,0-1-1,6-26 1,-5 37 207,-1 0 0,1 1 0,0-1 0,0 1 0,1-1 0,0 1 0,-1 0 0,1 0 0,1 0 1,-1 0-1,1 0 0,-1 1 0,1 0 0,0-1 0,0 2 0,0-1 0,1 0 0,8-3 0,8-4 143,-10 4-42,-1 1 1,1 1-1,0 0 1,0 0-1,1 1 0,-1 0 1,24-2-1,43 7 314,-59 0-274,-1-2 0,1 0 0,0 0 0,0-2-1,32-7 1,-45 8-140,-1-2 0,1 1 1,-1-1-1,0 1 0,0-1 0,0-1 0,-1 1 0,1-1 1,-1 0-1,0 0 0,0 0 0,0 0 0,6-10 1,1-3-164,-2-1 1,13-32 0,-12 28 140,-5 8-75,-1 0 0,-1-1 0,0 1 1,1-17-1,1-4-74,3-48-262,-9 69 372,1 1 1,1-1-1,1 1 1,0-1-1,0 1 1,2 0-1,-1 0 1,2 0-1,11-24 1,-14 32 81,1 0 0,0 0 1,0 1-1,0-1 0,1 1 1,-1-1-1,1 1 0,0 0 0,0 0 1,1 1-1,-1-1 0,1 1 0,0 0 1,0 0-1,0 1 0,0 0 0,0-1 1,0 2-1,1-1 0,-1 0 0,1 1 1,-1 0-1,1 1 0,0-1 1,-1 1-1,8 1 0,-8-2 19,0 1 0,0 1 1,1-1-1,-1 1 0,0 0 0,0 0 0,0 0 1,0 1-1,0 0 0,7 3 0,-9-3-9,-1 0 0,0-1-1,0 1 1,0 0 0,0 1-1,0-1 1,0 0 0,0 0 0,-1 1-1,0-1 1,1 1 0,-1 0-1,0-1 1,0 1 0,0 0 0,0 0-1,-1-1 1,1 1 0,-1 0-1,0 4 1,1 188 994,-4-82-417,2-104-540,1 1 0,-1-1 0,-1 0 0,0 1 1,0-1-1,-1 0 0,0 0 0,0 0 0,-1-1 1,0 1-1,-1-1 0,0 0 0,0 0 0,-1 0 1,0-1-1,0 0 0,0 0 0,-1-1 0,0 1 1,-1-1-1,-8 5 0,8-5 17,0 0 1,0 0-1,0-1 1,-1 0-1,0-1 1,0 0-1,0 0 1,0-1-1,0 0 1,-18 3-1,21-5-27,0 1 0,1 0-1,-1 1 1,0-1 0,1 1 0,0 0 0,0 1-1,0-1 1,0 1 0,0 0 0,1 0 0,-1 0-1,1 1 1,0 0 0,-5 8 0,4-6 29,-1 0 1,1-1-1,-1 1 1,-1-1 0,1-1-1,-15 11 1,-135 66 1221,140-75-1160,-1-2 1,0 1-1,-18 2 0,24-6-47,-1 0-1,1 1 0,0 0 0,0 1 0,1 0 0,-1 1 0,1 0 0,0 1 0,-16 12 0,23-15-53,0 0 1,1 1-1,-1-1 0,1 1 0,0 0 0,0 0 0,0 0 0,0 0 0,1 0 0,-1 5 0,0-4 3,0 0-1,1 0 0,-1 0 1,-1 0-1,1 0 0,-7 8 1,-12 12 245,5-7-245,0 1-1,2 0 0,0 1 1,-14 27-1,20-31-43,1-1 0,1 1 0,0 1 0,1-1 0,1 1 0,1 0 0,0 0 0,1 0 0,0 23 0,2-28 0,-1 0 0,0 0 0,-1 0 0,0 0 0,-1-1 0,0 1 0,-1-1 0,0 0 0,-10 18 0,10-80-1297,6 23 963,1 0 0,1 1 0,2 0 0,9-29 0,45-106-1258,-1 3 211,-51 132 1111,-1 0-1,-1-1 1,3-54-1,-9 77 194,0-1 1,0 0-1,1 0 0,-1 0 0,1 0 0,0 0 1,1 1-1,0-1 0,0 1 0,0-1 0,0 1 1,1 0-1,0-1 0,0 1 0,8-9 1,6-7-227,-1-2 0,-1 0 0,-1 0 0,-1-2 0,-1 1 1,-1-2-1,-1 1 0,7-31 0,-10 38 72,0 1-1,2-1 0,0 2 1,0-1-1,2 1 0,24-28 1,-22 22 117,-10 16 168,0 0 0,1 0 0,0 1 0,0 0 0,8-10-1,-11 15-38,0-1-1,0 0 0,0 1 1,0-1-1,0 0 0,0 1 0,0-1 1,0 1-1,0 0 0,0-1 0,1 1 1,-1 0-1,0 0 0,0 0 0,0 0 1,0 0-1,1 0 0,-1 0 0,0 0 1,0 0-1,0 0 0,0 1 0,1-1 1,-1 0-1,0 1 0,0-1 0,0 1 1,0-1-1,0 1 0,0 0 0,0-1 1,0 1-1,0 0 0,0 0 0,-1 0 1,1-1-1,0 1 0,0 1 1,2 2 20,0 0 0,-1 0 0,1 0 0,-1 0 0,0 0 0,0 1 0,-1-1 0,1 1 1,-1-1-1,0 1 0,0-1 0,0 1 0,-1 5 0,-1 69 451,-1-49-318,2-23-111,-1 0 0,0-1 0,0 1 0,-1 0 0,0-1 0,0 0 0,0 1 0,-1-1 0,0 0 0,-4 6 0,-4 5 174,-1-2 0,-14 17-1,-10 10 134,8-10 49,21-25-306,0 0-1,0 1 0,-10 15 0,-7 17 224,13-24-127,1 2 0,0-1-1,-10 27 1,-16 38 478,25-61-421,1 1 0,-14 45 0,16-38 96,-15 33 0,2-6 120,13-29-196,1 1 0,2 0 0,1 1 0,-1 47 0,5-58-167,-1 6 86,1-1-1,1 1 1,0-1-1,7 28 0,-6-45-152,-1 0 0,1 0 0,0 0 1,1-1-1,-1 1 0,1-1 0,0 1 0,1-1 0,-1 0 0,1 0 0,0-1 0,0 1 0,0-1 0,1 0 0,-1 0 0,1 0 1,0 0-1,1-1 0,-1 0 0,0 0 0,9 3 0,12 1 123,8 4 122,-33-10-272,1 0 0,-1 0-1,0 0 1,1 1 0,-1-1 0,0 1 0,0-1 0,0 1 0,0-1 0,0 1 0,0 0 0,0-1 0,0 1 0,-1 0 0,1 0-1,-1-1 1,1 1 0,-1 3 0,1-2-17,-1 0 0,1 0-1,-1 0 1,0 1-1,0-1 1,0 0 0,-1 0-1,1 0 1,-1 1 0,0-1-1,0 0 1,0 0 0,0 0-1,0 0 1,-1 0-1,1-1 1,-1 1 0,0 0-1,1-1 1,-4 4 0,1-2-2,-1-1 1,0 1-1,0-1 1,0 1-1,0-1 1,0-1-1,0 1 1,-1-1-1,0 0 1,-6 1-1,-13 2-1,0-1 1,1-1-1,-2-1 1,-25-2-1,-31 1 1,-75-4 0,153 3-17,1-1 0,-1 0 1,1 0-1,-1 0 0,1 0 0,-1-1 0,1 1 1,0-1-1,0 0 0,-1 0 0,1 0 1,0 0-1,1-1 0,-1 1 0,0-1 0,1 1 1,0-1-1,-4-5 0,-2-5-145,1 0 0,1 0-1,-8-20 1,7 14 82,-1-1-201,2 0 0,0-1 0,1 0 1,2 0-1,-3-33 0,6-110-1169,3 70 642,-3-84-707,0 161 1487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52:37.9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346 92 4915,'-22'23'582,"-2"-1"-101,1 1 0,1 2 0,1 0 0,1 1 0,-19 33 0,24-34-20,10-18-338,0 0 0,0 0 0,1 1 0,-4 9 0,8-15-101,-1-1-1,0 1 1,1 0 0,0 0 0,-1 0 0,1 0 0,0-1 0,0 1-1,0 0 1,0 0 0,0 0 0,0 0 0,1 0 0,-1-1-1,1 1 1,-1 0 0,1 0 0,0-1 0,0 1 0,-1 0 0,1-1-1,0 1 1,1 0 0,0 1 0,0-2 19,0 1 0,0 0-1,0-1 1,0 0 0,0 1 0,1-1 0,-1 0 0,0 0 0,1-1-1,-1 1 1,0 0 0,1-1 0,-1 1 0,1-1 0,-1 0 0,1 0-1,-1 0 1,1 0 0,-1 0 0,1-1 0,-1 1 0,1-1-1,-1 1 1,0-1 0,4-1 0,3-2-11,-1 1 0,1-2 0,0 1 0,-1-1-1,9-6 1,11-11-145,-1 0 1,0-2-1,-2-1 0,23-27 0,-38 39 57,-1 0-1,0 0 1,-1-1 0,0 0-1,-1 0 1,0-1-1,-2 0 1,0 0-1,0 0 1,-1-1-1,2-21 1,-6 36 63,1-1 1,-1 0-1,0 0 1,0 0-1,0 1 1,0-1-1,0 0 1,0 0-1,0 0 1,-1 1-1,1-1 1,-1 0-1,1 0 1,-1 1-1,1-1 1,-1 0-1,0 1 1,0-1-1,0 1 0,0-1 1,0 1-1,-1-1 1,1 1-1,0 0 1,0 0-1,-1-1 1,1 1-1,-3-1 1,1 1 32,0 0 0,-1 1 0,1-1 0,-1 1 1,1-1-1,-1 1 0,1 0 0,-1 1 0,1-1 0,0 1 0,-1-1 0,1 1 1,-1 0-1,-3 2 0,-3 1 32,1 0 0,0 1 0,1 0 0,-1 1 0,1 0 0,0 0 0,1 1 0,-8 7 0,-29 24 334,38-32-320,0 0 0,1 1 1,-1 0-1,1 0 0,1 0 0,-1 1 0,1-1 0,1 1 0,0 0 1,0 0-1,-2 9 0,1-6-15,-1 9 95,0 0-1,2 0 1,1 1 0,0 0-1,1-1 1,2 1 0,3 33 0,-3-50-121,-1 0 1,1-1-1,0 1 1,-1 0 0,2 0-1,-1 0 1,0 0 0,1-1-1,0 1 1,-1-1-1,2 1 1,-1-1 0,0 0-1,5 5 1,-5-6-18,0-1-1,0 1 1,1-1 0,-1 0 0,0 0 0,1 0-1,-1 0 1,1 0 0,-1 0 0,1-1-1,-1 1 1,1-1 0,-1 0 0,1 0-1,0 0 1,-1 0 0,1 0 0,-1 0 0,1-1-1,-1 1 1,1-1 0,-1 0 0,4-1-1,7-3-107,0-1-1,-1 0 0,0-1 0,0-1 0,-1 0 1,0 0-1,17-17 0,-20 17 29,0-1 0,0 1 0,-1-1-1,0-1 1,0 1 0,-1-1 0,-1 0 0,0-1 0,7-18 0,-11 27 49,-1 0 0,1 0 0,-1 0 0,1 0 0,-1 0 0,0 0 0,0 0 0,0 0 0,0 0 0,0 0 0,0 0 0,-1 0 0,1 0 0,-1 0 0,1 0 0,-1 0 0,0 1 0,0-1 0,0 0 0,-2-3 0,1 3 17,0 0 0,0 1 0,0-1 0,0 0 0,0 1 0,-1 0 0,1-1 0,-1 1 0,1 0 0,-1 0 0,1 1 0,-1-1 0,-4 0 0,-10-1 89,1 1 0,0 1 0,0 1 0,-21 3 0,26-3-69,2 1 21,0 0-1,1 1 0,-1 0 1,1 0-1,0 0 0,0 1 1,0 0-1,0 1 0,1 0 1,0 0-1,0 1 0,-10 10 0,5-5 59,1 2 0,0 0-1,1 0 1,0 1-1,-14 27 1,24-39-97,-1-1 0,0 1 0,0 0 0,0 0 0,0-1 0,0 1 1,0-1-1,-1 1 0,1-1 0,-1 1 0,1-1 0,-1 0 0,1 1 0,-1-1 0,1 0 1,-1 0-1,0 0 0,0-1 0,-2 2 0,2-2-4,1 0 0,-1 0 0,0 0 0,1 0 0,-1 0-1,0 0 1,1-1 0,-1 1 0,0-1 0,1 1 0,-1-1 0,1 0 0,-1 1 0,1-1 0,-1 0-1,1 0 1,-3-2 0,0-1-35,0 1 0,0-1 0,1-1-1,0 1 1,-1 0 0,1-1 0,1 1-1,-1-1 1,1 0 0,0 0 0,0 0-1,-2-10 1,1-7-107,3 19 125,0-1 1,0 1 0,0-1-1,0 1 1,-1 0-1,0-1 1,0 1 0,0 0-1,0 0 1,0 0 0,0 0-1,-1 0 1,1 0-1,-1 0 1,0 0 0,0 0-1,0 1 1,-1-1 0,1 1-1,-5-4 1,5 5 25,0-1 0,0 1 1,0-1-1,0 1 0,0-1 1,0 0-1,0 0 0,0 0 0,-2-3 1,5-5 119,15 1-13,8 5-29,0 0 0,0 2 0,0 0 0,0 2 0,31 3-1,11-1 191,-60-2-260,0 0 1,-1 1-1,1-1 1,0 1-1,-1 0 1,1 0-1,0 1 1,-1 0-1,1 0 1,-1 0-1,0 1 1,0-1-1,0 1 1,0 0-1,0 1 1,-1-1 0,1 1-1,-1 0 1,0 0-1,0 1 1,-1-1-1,1 1 1,-1-1-1,0 1 1,0 0-1,2 7 1,10 16 90,-2-3 128,31 45-1,-39-63-202,1-1 1,0 1-1,0-1 1,0 0-1,0-1 1,1 1-1,0-1 1,0-1-1,1 1 1,14 5-1,-11-6 24,0 0 0,0-1 0,1 0 0,0-1 0,-1 0 0,1-1-1,0 0 1,14-1 0,-22-1-73,-1 1 1,1 0-1,-1-1 0,0 0 0,0 0 0,1 0 0,-1 0 0,0 0 1,0 0-1,0-1 0,0 0 0,0 0 0,-1 1 0,1-2 1,0 1-1,-1 0 0,0 0 0,1-1 0,-1 0 0,0 1 0,0-1 1,0 0-1,-1 0 0,1 0 0,-1 0 0,1 0 0,-1 0 1,0 0-1,0-1 0,-1 1 0,1 0 0,-1-1 0,1-3 1,-1 3-21,1 1 1,-1-1-1,0 0 1,0 0-1,-1 0 1,1 0-1,-1 0 1,0 0-1,0 0 1,0 0-1,0 1 1,-1-1-1,1 0 1,-3-3-1,2 6 32,1-1-1,-1 0 0,0 1 0,0-1 1,1 1-1,-1 0 0,0-1 0,0 1 1,-1 0-1,1 0 0,0 0 0,0 1 1,0-1-1,-1 0 0,1 1 0,0 0 1,-1-1-1,1 1 0,0 0 0,-1 0 0,1 0 1,0 1-1,-1-1 0,1 1 0,-3 0 1,-5 2 21,-1 1 1,1 0 0,0 1 0,1 0-1,-1 1 1,1 0 0,0 0-1,0 1 1,-13 13 0,10-9 12,1-2 0,-1 1 0,-1-2 0,-17 10 0,18-14-9,-1 0 0,0-1 0,-1 0 0,1-1 0,0-1 0,-1 0 0,1-1 0,-25-2 0,5 0 35,30 2-73,-1 0 0,1 0 0,0-1 0,0 1 0,-1-1 0,1 0 0,0 0 0,0 0 0,0 0 1,0 0-1,0-1 0,0 0 0,0 1 0,1-1 0,-1 0 0,0 0 0,1-1 0,0 1 0,-1 0 1,1-1-1,0 0 0,0 1 0,1-1 0,-1 0 0,0 0 0,1 0 0,0 0 0,0 0 0,0 0 1,0 0-1,-1-6 0,-1-10-223,2 0-1,-1 1 1,2-1 0,3-29 0,-1 10-57,-2-32-126,2-46-441,-2 114 843,0 0-1,0 0 1,0 0 0,0 0 0,1 0 0,-1 0 0,1 0 0,-1 0-1,1 0 1,0 1 0,0-1 0,-1 0 0,1 0 0,1 1 0,-1-1 0,0 0-1,0 1 1,1-1 0,-1 1 0,0 0 0,1-1 0,0 1 0,-1 0-1,4-2 1,-3 3 21,0 0 0,0-1 0,0 1 0,0 0 0,0 1 0,0-1-1,0 0 1,0 0 0,0 1 0,0-1 0,-1 1 0,1 0 0,0 0 0,0-1-1,0 1 1,-1 0 0,1 1 0,0-1 0,-1 0 0,1 0 0,-1 1 0,0-1-1,1 1 1,1 2 0,19 26 121,-18-25-101,-1 0-1,1 0 1,-1 0-1,1-1 1,1 1-1,-1-1 1,1 0-1,-1 0 1,10 5-1,-4-4 24,0 0-1,1-1 0,0-1 1,0 0-1,0 0 0,0-1 1,20 1-1,83-3 290,-47-3-129,-62 3-196,5 0 21,-1 0 0,1 1 0,-1-1 0,1 2 0,11 2 0,-19-3-31,-1-1 0,0 1 0,0-1 1,0 1-1,1-1 0,-1 1 0,0 0 0,0 0 0,0-1 0,0 1 0,0 0 0,0 0 0,0 0 0,-1 0 0,1 0 0,0 0 0,0 0 0,-1 0 0,1 2 1,0-1 0,-1 0 1,0 0 0,0 0 0,0 0 0,0-1 0,0 1 0,-1 0 0,1 0 0,-1 0 0,1 0 0,-1-1 0,1 1 0,-1 0-1,0 0 1,0-1 0,0 1 0,-2 2 0,1-1 7,0 0-1,0-1 1,-1 1 0,1-1-1,0 1 1,-1-1-1,0 0 1,0 0 0,1 0-1,-1 0 1,0-1-1,-1 1 1,1-1 0,-6 3-1,0-2 21,0-1 1,0 0-1,0 0 1,-13 0-1,5-2-26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52:40.8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0 1 4915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8T08:52:48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0 492 4915,'115'2'1837,"120"-4"-57,-177-5-814,75-18-1,12-2 392,-96 19-840,-25 4-39,42-3 0,-52 6-301,0-1 1,0-1-1,0 0 0,0 0 0,-1-2 0,19-8 0,-16 7-14,-1 0 1,1 1-1,0 0 0,18-1 1,-13 2 120,0-1-1,0 0 1,22-10 0,-24 8-205,1 1-1,-1 0 1,34-4-1,-43 9-95,0 0-1,-1-1 0,1 0 0,-1-1 0,1 0 1,-1 0-1,0-1 0,0 0 0,0-1 0,-1 0 1,0 0-1,0 0 0,10-10 0,31-17-11,-40 27 46,0-1 0,0 0 0,0 0 0,-1 0 0,14-15 1,-22 21-14,1 0 0,-1 0 0,0-1 0,1 1 0,-1 0 0,0-1 0,0 1 0,1 0 0,-1-1 0,0 1 0,0 0 0,1-1 0,-1 1 0,0-1 0,0 1 0,0 0 0,0-1 0,0 1 0,0-1 0,0 1 0,0 0 0,0-1 0,0 1 0,0-1 0,0 1 0,0-1 0,0 1 0,0 0 0,0-1 0,0 1 0,0-1 0,-1 1 0,1 0 0,0-1 0,0 1 0,-1 0 0,1-1 0,0 1 1,0 0-1,-1-1 0,1 1 0,0 0 0,-1-1 0,1 1 0,0 0 0,-1 0 0,1 0 0,0-1 0,-1 1 0,1 0 0,-1 0 0,1 0 0,-1 0 0,1 0 0,0 0 0,-1 0 0,1 0 0,-1 0 0,1 0 0,0 0 0,-1 0 0,1 0 0,-1 0 0,-34 0 284,-1 5-117,1 2-1,-69 21 0,69-16-39,0-2 0,-68 9 0,114-22-181,1 0 0,-1 0 0,0-2 1,-1 1-1,19-11 0,-6 3-184,15-6-64,15-8-155,59-20 1,-91 39 499,0 1-1,0 1 0,0 1 1,1 1-1,0 1 0,31 1 1,-1 4 155,-98-6 233,0 2 0,-78 9 0,-95 26 381,-95 8-208,286-41-526,19-1-30,0 0-1,0 0 1,0 1 0,0 0-1,1 1 1,-1 0-1,0 0 1,1 1-1,-17 7 1,-1 2 86,-35 12 1,-22 10 296,53-19-270,1 2 0,1 1 0,0 2 0,2 0 1,0 2-1,-27 29 0,45-43-115,0 1 0,-1-1 1,0-1-1,0 0 0,-1 0 0,0-1 0,0 0 0,0 0 0,-1-1 1,0-1-1,0 0 0,-20 5 0,29-9-51,1 0 0,-1 1 0,1-1 0,-1 0-1,1 0 1,-1 0 0,1 0 0,-1 0 0,1 0 0,-1 0 0,1 0 0,-1-1-1,1 1 1,0-1 0,-1 1 0,1-1 0,-1 1 0,1-1 0,0 0 0,0 0 0,-1 0-1,1 0 1,0 0 0,0 0 0,-2-2 0,2 1-35,-1-1 1,1 0-1,0 1 0,0-1 0,0 0 1,1 0-1,-1 0 0,1 0 0,-1 0 1,1 0-1,0 0 0,0-4 0,1-5-99,1 1 0,0-1 0,1 0 0,0 0 0,7-16 0,2 1-94,2 0-1,1 1 1,0 0 0,2 1 0,2 1-1,0 1 1,32-31 0,-45 49 224,-1 0 0,1 0 0,0 1 1,0-1-1,0 1 0,1 1 0,0 0 0,-1-1 0,1 2 0,0-1 1,1 1-1,-1 0 0,0 1 0,0 0 0,1 0 0,-1 0 1,11 1-1,90 3 218,59-4 88,-159 0-274,1-1 1,0 0 0,-1-1-1,0 0 1,11-4 0,-10 3-2,0 0 1,0 1-1,18-4 1,18 2 118,0 3 0,87 7-1,-129-5-138,-1 0-1,0 0 0,0 0 0,0 0 0,0 1 0,0-1 0,0 1 0,0-1 1,0 1-1,0 0 0,-1 0 0,1 0 0,0 0 0,0 0 0,-1 0 0,1 1 1,0-1-1,-1 0 0,1 1 0,-1-1 0,0 1 0,1 0 0,-1-1 0,0 1 0,0 0 1,0 0-1,0 0 0,-1 0 0,1-1 0,0 5 0,-1-4 1,0 1 0,0-1 0,0 0 0,0 1 0,-1-1 0,1 1 0,-1-1 0,1 0 0,-1 1 0,0-1 0,0 0 0,0 0 0,-1 0 0,1 1 0,0-1 0,-1 0 0,1-1 0,-1 1 0,0 0 0,0 0 0,0-1 0,0 1 0,0-1 0,0 0 0,-3 2 0,-7 2 25,1 0 0,-1-1-1,-1-1 1,1 0-1,0 0 1,-1-1-1,0-1 1,1 0 0,-1-1-1,-22-2 1,20 1 4,1 0-1,-1 1 1,0 1 0,1 0 0,-1 2 0,1-1 0,-22 8 0,17-4 7,1-1 0,-1-1 0,0 0 1,-1-2-1,1 0 0,0-1 0,-21-2 0,-33 3 101,-42 17 116,65-11-163,34-4-61,1-1 1,-1-1-1,0-1 0,-17 0 0,32-1-34,1 0 1,-1 0-1,1 0 0,0 0 0,-1 1 0,1-1 0,-1 0 1,1 0-1,-1-1 0,1 1 0,0 0 0,-1 0 0,1 0 1,-1 0-1,1 0 0,0 0 0,-1 0 0,1-1 0,0 1 1,-1 0-1,1 0 0,0-1 0,-1 1 0,1 0 0,0 0 1,-1-1-1,1 1 0,0 0 0,0-1 0,-1 1 0,1 0 1,0-1-1,0 1 0,0-1 0,-1 1 0,1 0 0,0-1 1,0 1-1,0-1 0,0 0 0,12-15-279,26-11-160,-21 19 442,1 0-1,20-5 1,-26 10-75,0-1 1,0 0 0,0-1-1,-1-1 1,0 0 0,0 0 0,16-13-1,-2-4-272,-20 17 321,1 0 0,0 1 0,0-1 0,0 1 0,0 0 0,1 1 0,0 0 0,0 0 0,1 0 0,-1 1 0,12-4 0,-2 5 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6E052-28D9-4D3E-9248-7724E69C66C0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68C12-9810-41E3-A4BD-16D552B95C9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60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68C12-9810-41E3-A4BD-16D552B95C90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922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B924DA-6DE1-BE2A-2891-71EF14A36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2B9B6D-BACA-C83E-3FBE-4743EDB9A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CBCD32-3337-55FA-C4EA-C825D09B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B69890-D956-B0AF-80A4-623EA8C0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DE6BC1-7A15-D16B-D9A7-827D4E06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145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5CB1BA-8741-9EE5-59BD-6D225D114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CB5D243-2111-D531-5D47-089E70164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BBDC7F-C311-1EA9-A707-30201534F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7A1DB8-86E6-AFC7-BF4E-90647613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D00FF5-4B16-A74B-571A-E1D963D2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8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B6E5C5D-4C5D-752B-3BB2-2DCBD5096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9350C2A-9907-7E2C-890F-77B801C25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14C7B6-25EF-C552-D94C-039A7DF21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1F68D-0CF5-49F7-C920-AA6BD25A6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01D16A-1B08-4C2C-7EEB-BEE8ECB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92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A3BD83-986F-5EFF-A226-17FEED8C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90AAAC-FF9D-9F08-322A-ED4D34119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CFBAED-E8C3-B87A-4C5F-2406DFC1E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9FE9CC-115A-C917-EDD5-55E6A200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FA7C1B-E47F-C859-A897-7CF865FF7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65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8AD04D-1B48-1910-470E-1F82EFF3C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962FB46-91B8-9E0D-5A24-8E841A5BC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24BC10-4C29-4E74-B3BA-15EA0145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E32E48-9BC9-FBB9-311F-3E7CF1CA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DBBEE1-B1DC-A22A-BB74-C9705C75D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053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0D7CA7-63C1-789B-5417-36C017559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A12B95-3405-B048-C08A-E9798342E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225B33-B06D-3C4D-582F-6FBFAFFD5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5B7F63-D1BD-6703-99FA-89340494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C842B8-9751-F699-52A4-FE437AEA2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06F02C-1DDD-2686-1DC8-2CB4C7A8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754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7431AD-A913-0B75-0833-542C0BF6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12BD66-7E25-A38A-7783-E719AD26F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78EF38-33CB-A0ED-9BD3-9E001A793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98BC827-27D3-85F4-3284-9C2584B21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A89D2DA-EED5-23F7-56C5-D9737818B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F005738-705A-8515-8181-84CF842B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BE9F2BC-FB6C-351C-ACD0-94CADFAD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0260C5A-BE19-38DA-0CB8-D8165C46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63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6EF639-D4EF-5873-1B22-03327231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EFC3EE-05BD-F65A-2CD9-CE73D408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21BB4F-68FF-FDC5-FB29-0F0D69778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8F80D2-59EA-C0BC-7284-83396409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47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538D5DD-5D88-88F2-6922-B38D2236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2D7CD5-8C71-388A-0CBB-28AC16EDF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4C2932-7216-D771-1226-F71BEB29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75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9F99A7-CE6D-1B65-117F-D2AE9E9C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6165FB-8125-9A27-3A0B-07DF9BAA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0902DF-6842-8721-AB06-0948352FD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BB64BD-0138-46CB-260F-7D9A51924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DC420A-55A4-DE4C-240D-153A01A3B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67139B-BA21-9963-7A7D-B6B4D89C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111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109C05-F0AD-6759-92ED-D5F0AE3E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E396BC5-0428-F485-92FF-C64685FB7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FE3089-E85A-7773-F703-82F28150B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E12F0A-6AF3-3C77-5966-A601E107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B4BA6E-878C-EB8F-59F3-5B9B1C08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C39A12-7CF6-2B4E-A426-13FB37D2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58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11B5CAF-2421-4033-BE75-5BDB6F8F1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509D16-4A02-B6C3-BF51-97BC52AB3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C01B90-95C8-371A-EF08-1F23CE139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CEA483-E17D-4D23-A4FB-1E0BF8190ED8}" type="datetimeFigureOut">
              <a:rPr lang="fr-FR" smtClean="0"/>
              <a:pPr/>
              <a:t>28/11/2025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1F57A4-0BF1-98DF-D496-47726316E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328C84-31FB-FA9C-B0BF-5CBA4A466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7C57A4-7BB9-4E4C-A400-7A7853583D8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35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chemin horizontal 6"/>
          <p:cNvSpPr/>
          <p:nvPr/>
        </p:nvSpPr>
        <p:spPr>
          <a:xfrm>
            <a:off x="467544" y="1880461"/>
            <a:ext cx="8280920" cy="1807347"/>
          </a:xfrm>
          <a:prstGeom prst="horizontalScroll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fr-FR" b="1" noProof="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Analyse et caractérisation des systèmes de culture du coton à haute performance pour une conception de systèmes plus durables et économiquement viables au Bénin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67778" y="123478"/>
            <a:ext cx="6065568" cy="1059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fr-FR" b="1" noProof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1400" b="1" noProof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UNIVERSITE DE PARAKOU</a:t>
            </a:r>
            <a:endParaRPr lang="fr-FR" sz="1400" noProof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1400" b="1" noProof="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</a:t>
            </a:r>
            <a:r>
              <a:rPr lang="fr-FR" sz="1400" b="1" noProof="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fr-FR" sz="1400" b="1" noProof="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</a:t>
            </a:r>
          </a:p>
          <a:p>
            <a:pPr algn="ctr"/>
            <a:r>
              <a:rPr lang="fr-FR" sz="1400" b="1" noProof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ECOLE DOCTORALE DES SCIENCES AGRONOMIQUES ET DE L’EAU</a:t>
            </a:r>
            <a:endParaRPr lang="fr-FR" sz="1400" noProof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1400" b="1" noProof="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</a:t>
            </a:r>
            <a:r>
              <a:rPr lang="fr-FR" sz="1400" b="1" noProof="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fr-FR" sz="1400" b="1" noProof="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</a:t>
            </a:r>
            <a:endParaRPr lang="fr-FR" sz="1400" noProof="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noProof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noProof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Image 1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142437" cy="105958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72008" y="3535846"/>
            <a:ext cx="2195736" cy="11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u="sng" noProof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Doctorant:</a:t>
            </a:r>
          </a:p>
          <a:p>
            <a:pPr algn="ctr"/>
            <a:endParaRPr lang="fr-FR" sz="1000" noProof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sz="1000" noProof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AZANMA Renaud Florentin</a:t>
            </a:r>
            <a:r>
              <a:rPr lang="fr-FR" sz="1000" b="1" noProof="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fr-FR" sz="1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Ecole Doctorale des Sciences Agronomiques et de l’Eau de l’Université de Parakou</a:t>
            </a:r>
            <a:endParaRPr lang="fr-FR" sz="1000" b="1" noProof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C57DA26-141C-C2C2-5DA6-A922FA72ED0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2462" y="1558"/>
            <a:ext cx="1078307" cy="9500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DADA9B-CE12-3A78-22ED-2E1340B6103F}"/>
              </a:ext>
            </a:extLst>
          </p:cNvPr>
          <p:cNvSpPr/>
          <p:nvPr/>
        </p:nvSpPr>
        <p:spPr>
          <a:xfrm>
            <a:off x="539552" y="1149573"/>
            <a:ext cx="7848872" cy="724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noProof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sz="1400" b="1" noProof="0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pPr algn="ctr"/>
            <a:r>
              <a:rPr lang="fr-FR" sz="1300" b="1" noProof="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Projet de Professionnalisation et Renforcement de la Formation pour les Systèmes de production durable à base de Coton (</a:t>
            </a:r>
            <a:r>
              <a:rPr lang="fr-FR" sz="1300" b="1" noProof="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PReFoSyC</a:t>
            </a:r>
            <a:r>
              <a:rPr lang="fr-FR" sz="1300" b="1" noProof="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</a:p>
          <a:p>
            <a:pPr algn="ctr"/>
            <a:r>
              <a:rPr lang="fr-FR" sz="1300" b="1" noProof="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</a:t>
            </a:r>
            <a:r>
              <a:rPr lang="fr-FR" sz="1300" b="1" noProof="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fr-FR" sz="1300" b="1" noProof="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</a:t>
            </a:r>
            <a:r>
              <a:rPr lang="fr-FR" sz="1300" b="1" noProof="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fr-FR" sz="1300" b="1" noProof="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</a:t>
            </a:r>
            <a:endParaRPr lang="fr-FR" sz="1300" noProof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fr-FR" noProof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BCFB1D-F6DE-A6C8-0325-33AC81E0E568}"/>
              </a:ext>
            </a:extLst>
          </p:cNvPr>
          <p:cNvSpPr/>
          <p:nvPr/>
        </p:nvSpPr>
        <p:spPr>
          <a:xfrm>
            <a:off x="2843808" y="3592817"/>
            <a:ext cx="2952328" cy="1139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fr-FR" sz="1000" b="1" u="sng" noProof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Directeur de thèse</a:t>
            </a:r>
            <a:r>
              <a:rPr lang="fr-FR" sz="1000" b="1" noProof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  <a:endParaRPr lang="fr-FR" sz="1000" noProof="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1000"/>
              </a:spcAft>
            </a:pPr>
            <a:r>
              <a:rPr lang="fr-FR" sz="1000" noProof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Prof. Hugues Kossi BAIMEY</a:t>
            </a:r>
            <a:r>
              <a:rPr lang="fr-FR" sz="1000" noProof="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sz="1000" noProof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Directeur du Laboratoire de Diagnostic et de Lutte Intégrée contre les Bioagresseurs des Plantes de l’Université de Parakou</a:t>
            </a:r>
            <a:endParaRPr lang="fr-FR" sz="1000" noProof="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7FF111-8A20-5E9D-D9FE-E19AC72E6284}"/>
              </a:ext>
            </a:extLst>
          </p:cNvPr>
          <p:cNvSpPr/>
          <p:nvPr/>
        </p:nvSpPr>
        <p:spPr>
          <a:xfrm>
            <a:off x="6057182" y="3579862"/>
            <a:ext cx="2952328" cy="12111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fr-FR" sz="1000" b="1" u="sng" noProof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Co-encadrement de thèse</a:t>
            </a:r>
            <a:r>
              <a:rPr lang="fr-FR" sz="1000" b="1" noProof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:</a:t>
            </a:r>
          </a:p>
          <a:p>
            <a:pPr algn="ctr">
              <a:spcAft>
                <a:spcPts val="1000"/>
              </a:spcAft>
            </a:pPr>
            <a:r>
              <a:rPr lang="fr-FR" sz="1000" noProof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Marc Oswald, Directeur de l’Ecole Supérieure d’Agro-Développement International (ISTOM)</a:t>
            </a:r>
          </a:p>
          <a:p>
            <a:pPr algn="ctr">
              <a:spcAft>
                <a:spcPts val="1000"/>
              </a:spcAft>
            </a:pPr>
            <a:r>
              <a:rPr lang="fr-FR" sz="1000" noProof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Ines SHILI-TOUZI, Enseignante chercheure en agronomie à l’ISTOM</a:t>
            </a:r>
            <a:endParaRPr lang="fr-FR" sz="1000" noProof="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8F96C-AF09-E151-7DD6-DB3873AF1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A8646E-A3AD-5D2F-7655-8A796506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15566"/>
            <a:ext cx="8928992" cy="4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du coton: huiles et autres produits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8BD2D3C4-7890-6ECB-0E1B-6194AB156D2E}"/>
              </a:ext>
            </a:extLst>
          </p:cNvPr>
          <p:cNvSpPr txBox="1">
            <a:spLocks/>
          </p:cNvSpPr>
          <p:nvPr/>
        </p:nvSpPr>
        <p:spPr>
          <a:xfrm>
            <a:off x="611560" y="4039923"/>
            <a:ext cx="4464496" cy="421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Huiles de coton pour l’alimentation humaine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F01A19-4D75-512F-4C2D-BE918D1E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7" y="1724769"/>
            <a:ext cx="2143125" cy="21431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2300E05-6C45-0D56-4797-3E5E9D00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089" y="1726784"/>
            <a:ext cx="2466975" cy="214111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0AB174A-B4CE-C72E-A633-289E7D1A45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263"/>
          <a:stretch>
            <a:fillRect/>
          </a:stretch>
        </p:blipFill>
        <p:spPr>
          <a:xfrm>
            <a:off x="5866283" y="1724769"/>
            <a:ext cx="2666157" cy="2287141"/>
          </a:xfrm>
          <a:prstGeom prst="rect">
            <a:avLst/>
          </a:prstGeom>
        </p:spPr>
      </p:pic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BEE18D0D-99B1-E671-B851-9064551BF41D}"/>
              </a:ext>
            </a:extLst>
          </p:cNvPr>
          <p:cNvSpPr txBox="1">
            <a:spLocks/>
          </p:cNvSpPr>
          <p:nvPr/>
        </p:nvSpPr>
        <p:spPr>
          <a:xfrm>
            <a:off x="6300192" y="4173663"/>
            <a:ext cx="2232248" cy="4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Cotons-tiges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6EE2043-0EE8-CF3F-51E8-2A5C1A238AD7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1- Le cotonnier et son utilisation (8/8)</a:t>
            </a:r>
          </a:p>
        </p:txBody>
      </p:sp>
    </p:spTree>
    <p:extLst>
      <p:ext uri="{BB962C8B-B14F-4D97-AF65-F5344CB8AC3E}">
        <p14:creationId xmlns:p14="http://schemas.microsoft.com/office/powerpoint/2010/main" val="81593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E310D-2886-9D70-F8CD-4F73FFC2C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EF86C-AD2E-A622-107A-862C0418D429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2- Zone de production du coton au Bénin(1/1)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920B1E-1F84-0ADB-0062-A5160CB7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15566"/>
            <a:ext cx="8928992" cy="4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coton est cultivé partout au Bénin mais principalement dans le Nord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CA1642E-5513-B095-1269-6A80B75C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63707"/>
            <a:ext cx="3201120" cy="356679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ED3450-5C2C-EEDE-03F2-EAAF23DF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003" y="1835540"/>
            <a:ext cx="3938357" cy="77425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DAA984-AC81-DADC-6120-729852F99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58" y="4552516"/>
            <a:ext cx="1889924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7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FB337-67D0-BDFF-7B49-394674160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0D1271F7-E873-5E3A-87BE-FF9380E5AE2E}"/>
              </a:ext>
            </a:extLst>
          </p:cNvPr>
          <p:cNvSpPr/>
          <p:nvPr/>
        </p:nvSpPr>
        <p:spPr>
          <a:xfrm>
            <a:off x="3851920" y="3753966"/>
            <a:ext cx="1296144" cy="648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noProof="0" dirty="0"/>
              <a:t>Producteurs</a:t>
            </a:r>
          </a:p>
        </p:txBody>
      </p:sp>
      <p:sp>
        <p:nvSpPr>
          <p:cNvPr id="7" name="Flèche : double flèche horizontale 6">
            <a:extLst>
              <a:ext uri="{FF2B5EF4-FFF2-40B4-BE49-F238E27FC236}">
                <a16:creationId xmlns:a16="http://schemas.microsoft.com/office/drawing/2014/main" id="{A7E6E438-5C73-5905-5FE6-DC951788A931}"/>
              </a:ext>
            </a:extLst>
          </p:cNvPr>
          <p:cNvSpPr/>
          <p:nvPr/>
        </p:nvSpPr>
        <p:spPr>
          <a:xfrm rot="5400000">
            <a:off x="4102023" y="3238094"/>
            <a:ext cx="759933" cy="18002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398BD34-E252-ECF5-3224-B6466F0B4781}"/>
              </a:ext>
            </a:extLst>
          </p:cNvPr>
          <p:cNvSpPr/>
          <p:nvPr/>
        </p:nvSpPr>
        <p:spPr>
          <a:xfrm>
            <a:off x="3563888" y="2428627"/>
            <a:ext cx="1872208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noProof="0" dirty="0"/>
              <a:t>Coopérative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126B1F-FD8D-BCAA-C780-2826F6E72829}"/>
              </a:ext>
            </a:extLst>
          </p:cNvPr>
          <p:cNvSpPr txBox="1"/>
          <p:nvPr/>
        </p:nvSpPr>
        <p:spPr>
          <a:xfrm>
            <a:off x="4787523" y="315672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des intrants ( semences, pesticides et les fertilisants)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Inscription dans des cahiers les surfaces et les différentes dépenses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Récupération des récoltes et mesure des rendements en coton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1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Paiements des producteurs</a:t>
            </a:r>
          </a:p>
        </p:txBody>
      </p:sp>
      <p:sp>
        <p:nvSpPr>
          <p:cNvPr id="11" name="Flèche : droite à entaille 10">
            <a:extLst>
              <a:ext uri="{FF2B5EF4-FFF2-40B4-BE49-F238E27FC236}">
                <a16:creationId xmlns:a16="http://schemas.microsoft.com/office/drawing/2014/main" id="{276EB2CA-E833-1D92-28F9-2F171A5DAE14}"/>
              </a:ext>
            </a:extLst>
          </p:cNvPr>
          <p:cNvSpPr/>
          <p:nvPr/>
        </p:nvSpPr>
        <p:spPr>
          <a:xfrm>
            <a:off x="2339752" y="2429560"/>
            <a:ext cx="900099" cy="28803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2" name="Rectangle : avec coin rogné 11">
            <a:extLst>
              <a:ext uri="{FF2B5EF4-FFF2-40B4-BE49-F238E27FC236}">
                <a16:creationId xmlns:a16="http://schemas.microsoft.com/office/drawing/2014/main" id="{6047436A-60C6-4CB5-FAD4-699B2BD2B888}"/>
              </a:ext>
            </a:extLst>
          </p:cNvPr>
          <p:cNvSpPr/>
          <p:nvPr/>
        </p:nvSpPr>
        <p:spPr>
          <a:xfrm>
            <a:off x="215514" y="2272918"/>
            <a:ext cx="1872207" cy="832976"/>
          </a:xfrm>
          <a:prstGeom prst="snip1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 communale de coopératives </a:t>
            </a:r>
          </a:p>
        </p:txBody>
      </p:sp>
      <p:sp>
        <p:nvSpPr>
          <p:cNvPr id="13" name="Flèche : droite à entaille 12">
            <a:extLst>
              <a:ext uri="{FF2B5EF4-FFF2-40B4-BE49-F238E27FC236}">
                <a16:creationId xmlns:a16="http://schemas.microsoft.com/office/drawing/2014/main" id="{1763FCF6-38D5-64F6-657C-6E646EC210FA}"/>
              </a:ext>
            </a:extLst>
          </p:cNvPr>
          <p:cNvSpPr/>
          <p:nvPr/>
        </p:nvSpPr>
        <p:spPr>
          <a:xfrm>
            <a:off x="5652120" y="2429560"/>
            <a:ext cx="900099" cy="28803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4" name="Rectangle : avec coin rogné 13">
            <a:extLst>
              <a:ext uri="{FF2B5EF4-FFF2-40B4-BE49-F238E27FC236}">
                <a16:creationId xmlns:a16="http://schemas.microsoft.com/office/drawing/2014/main" id="{02902C60-0FEB-4FF9-6375-CE30F98399E8}"/>
              </a:ext>
            </a:extLst>
          </p:cNvPr>
          <p:cNvSpPr/>
          <p:nvPr/>
        </p:nvSpPr>
        <p:spPr>
          <a:xfrm>
            <a:off x="6804250" y="2078301"/>
            <a:ext cx="1872207" cy="832976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A9557C0-5ACE-0E4F-9E7D-363818CBA0F8}"/>
              </a:ext>
            </a:extLst>
          </p:cNvPr>
          <p:cNvSpPr txBox="1"/>
          <p:nvPr/>
        </p:nvSpPr>
        <p:spPr>
          <a:xfrm>
            <a:off x="5544107" y="2071025"/>
            <a:ext cx="11161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Transferts des productions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4E25942-BC8A-E61A-4BC3-6BCB609DEFC5}"/>
              </a:ext>
            </a:extLst>
          </p:cNvPr>
          <p:cNvSpPr txBox="1"/>
          <p:nvPr/>
        </p:nvSpPr>
        <p:spPr>
          <a:xfrm>
            <a:off x="2203941" y="1875826"/>
            <a:ext cx="111612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Transferts des flux financiers et en intrants 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719B885-0545-F877-B806-66BF3B05FBB6}"/>
              </a:ext>
            </a:extLst>
          </p:cNvPr>
          <p:cNvSpPr/>
          <p:nvPr/>
        </p:nvSpPr>
        <p:spPr>
          <a:xfrm>
            <a:off x="5076056" y="1212851"/>
            <a:ext cx="1584174" cy="549651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AIC</a:t>
            </a:r>
          </a:p>
        </p:txBody>
      </p:sp>
      <p:sp>
        <p:nvSpPr>
          <p:cNvPr id="18" name="Flèche : droite à entaille 17">
            <a:extLst>
              <a:ext uri="{FF2B5EF4-FFF2-40B4-BE49-F238E27FC236}">
                <a16:creationId xmlns:a16="http://schemas.microsoft.com/office/drawing/2014/main" id="{0E811E73-E907-58D1-A9EC-AEF54649C398}"/>
              </a:ext>
            </a:extLst>
          </p:cNvPr>
          <p:cNvSpPr/>
          <p:nvPr/>
        </p:nvSpPr>
        <p:spPr>
          <a:xfrm rot="11697591">
            <a:off x="6732240" y="1580519"/>
            <a:ext cx="1152128" cy="295307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9" name="Flèche : droite à entaille 18">
            <a:extLst>
              <a:ext uri="{FF2B5EF4-FFF2-40B4-BE49-F238E27FC236}">
                <a16:creationId xmlns:a16="http://schemas.microsoft.com/office/drawing/2014/main" id="{4092D82F-C5C1-062D-3E27-8E283A82EECA}"/>
              </a:ext>
            </a:extLst>
          </p:cNvPr>
          <p:cNvSpPr/>
          <p:nvPr/>
        </p:nvSpPr>
        <p:spPr>
          <a:xfrm rot="8850203">
            <a:off x="1722519" y="1723603"/>
            <a:ext cx="909425" cy="295307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9C1D93C-8B91-33E5-24A3-71109D756E6C}"/>
              </a:ext>
            </a:extLst>
          </p:cNvPr>
          <p:cNvSpPr/>
          <p:nvPr/>
        </p:nvSpPr>
        <p:spPr>
          <a:xfrm>
            <a:off x="2762002" y="1260510"/>
            <a:ext cx="1584174" cy="549651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Fédération nationale</a:t>
            </a:r>
          </a:p>
        </p:txBody>
      </p:sp>
      <p:sp>
        <p:nvSpPr>
          <p:cNvPr id="21" name="Flèche : double flèche horizontale 20">
            <a:extLst>
              <a:ext uri="{FF2B5EF4-FFF2-40B4-BE49-F238E27FC236}">
                <a16:creationId xmlns:a16="http://schemas.microsoft.com/office/drawing/2014/main" id="{088415B4-9311-8B09-4F15-8CBC2DA6C171}"/>
              </a:ext>
            </a:extLst>
          </p:cNvPr>
          <p:cNvSpPr/>
          <p:nvPr/>
        </p:nvSpPr>
        <p:spPr>
          <a:xfrm>
            <a:off x="4396378" y="1409573"/>
            <a:ext cx="626259" cy="184153"/>
          </a:xfrm>
          <a:prstGeom prst="left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90BA8A3-2684-ACDB-B26F-7C0F9003C2AD}"/>
              </a:ext>
            </a:extLst>
          </p:cNvPr>
          <p:cNvSpPr/>
          <p:nvPr/>
        </p:nvSpPr>
        <p:spPr>
          <a:xfrm>
            <a:off x="4004320" y="3906366"/>
            <a:ext cx="1296144" cy="648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noProof="0" dirty="0"/>
              <a:t>Producteurs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988F91E-578D-5443-5D39-814F835EA823}"/>
              </a:ext>
            </a:extLst>
          </p:cNvPr>
          <p:cNvSpPr/>
          <p:nvPr/>
        </p:nvSpPr>
        <p:spPr>
          <a:xfrm>
            <a:off x="4156720" y="4058766"/>
            <a:ext cx="1296144" cy="648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noProof="0" dirty="0"/>
              <a:t>Producteurs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19A590B-3B80-B82D-DC52-E42EA740A33F}"/>
              </a:ext>
            </a:extLst>
          </p:cNvPr>
          <p:cNvSpPr/>
          <p:nvPr/>
        </p:nvSpPr>
        <p:spPr>
          <a:xfrm>
            <a:off x="4309120" y="4211166"/>
            <a:ext cx="1296144" cy="648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noProof="0" dirty="0"/>
              <a:t>Producteurs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4C187D4-1BD3-0A1E-60C5-3C92AF1640C1}"/>
              </a:ext>
            </a:extLst>
          </p:cNvPr>
          <p:cNvSpPr/>
          <p:nvPr/>
        </p:nvSpPr>
        <p:spPr>
          <a:xfrm>
            <a:off x="4461520" y="4363566"/>
            <a:ext cx="1296144" cy="64807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noProof="0" dirty="0"/>
              <a:t>Producteurs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BF7C6482-A2C3-83AC-5AF4-99474FDF5E1C}"/>
              </a:ext>
            </a:extLst>
          </p:cNvPr>
          <p:cNvSpPr/>
          <p:nvPr/>
        </p:nvSpPr>
        <p:spPr>
          <a:xfrm>
            <a:off x="3716288" y="2507183"/>
            <a:ext cx="1872208" cy="432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Coopérative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271B305-DECA-B21C-B317-682F12585297}"/>
              </a:ext>
            </a:extLst>
          </p:cNvPr>
          <p:cNvSpPr txBox="1"/>
          <p:nvPr/>
        </p:nvSpPr>
        <p:spPr>
          <a:xfrm>
            <a:off x="195730" y="8476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fr-FR" sz="1800" b="1" i="1" noProof="0" dirty="0">
                <a:solidFill>
                  <a:srgbClr val="C000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Acteurs de la filière coton au </a:t>
            </a:r>
            <a:r>
              <a:rPr kumimoji="0" lang="fr-FR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Bénin</a:t>
            </a:r>
            <a:endParaRPr lang="fr-FR" sz="1200" b="1" noProof="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BFC4607-BB60-EF40-998F-5DCCFC93A208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3- Organisation de la filière coton au Bénin 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(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1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/1)</a:t>
            </a:r>
            <a:endParaRPr lang="fr-FR" sz="2000" b="1" noProof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 : avec coin rogné 1">
            <a:extLst>
              <a:ext uri="{FF2B5EF4-FFF2-40B4-BE49-F238E27FC236}">
                <a16:creationId xmlns:a16="http://schemas.microsoft.com/office/drawing/2014/main" id="{CE2362B1-302E-9176-AB62-4F9C1362D81C}"/>
              </a:ext>
            </a:extLst>
          </p:cNvPr>
          <p:cNvSpPr/>
          <p:nvPr/>
        </p:nvSpPr>
        <p:spPr>
          <a:xfrm>
            <a:off x="367914" y="2425318"/>
            <a:ext cx="1872207" cy="832976"/>
          </a:xfrm>
          <a:prstGeom prst="snip1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 communale de coopératives </a:t>
            </a:r>
          </a:p>
        </p:txBody>
      </p:sp>
      <p:sp>
        <p:nvSpPr>
          <p:cNvPr id="3" name="Rectangle : avec coin rogné 2">
            <a:extLst>
              <a:ext uri="{FF2B5EF4-FFF2-40B4-BE49-F238E27FC236}">
                <a16:creationId xmlns:a16="http://schemas.microsoft.com/office/drawing/2014/main" id="{91EDD10C-D5C4-A728-3C30-12582A2C7924}"/>
              </a:ext>
            </a:extLst>
          </p:cNvPr>
          <p:cNvSpPr/>
          <p:nvPr/>
        </p:nvSpPr>
        <p:spPr>
          <a:xfrm>
            <a:off x="520314" y="2577718"/>
            <a:ext cx="1872207" cy="832976"/>
          </a:xfrm>
          <a:prstGeom prst="snip1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 communale de coopératives </a:t>
            </a:r>
          </a:p>
        </p:txBody>
      </p:sp>
      <p:sp>
        <p:nvSpPr>
          <p:cNvPr id="8" name="Rectangle : avec coin rogné 7">
            <a:extLst>
              <a:ext uri="{FF2B5EF4-FFF2-40B4-BE49-F238E27FC236}">
                <a16:creationId xmlns:a16="http://schemas.microsoft.com/office/drawing/2014/main" id="{E569585C-6D21-0E64-FEF9-EBD0ECDE15D4}"/>
              </a:ext>
            </a:extLst>
          </p:cNvPr>
          <p:cNvSpPr/>
          <p:nvPr/>
        </p:nvSpPr>
        <p:spPr>
          <a:xfrm>
            <a:off x="672714" y="2730118"/>
            <a:ext cx="1872207" cy="832976"/>
          </a:xfrm>
          <a:prstGeom prst="snip1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Union communale de coopératives </a:t>
            </a:r>
          </a:p>
        </p:txBody>
      </p:sp>
      <p:sp>
        <p:nvSpPr>
          <p:cNvPr id="28" name="Rectangle : avec coin rogné 27">
            <a:extLst>
              <a:ext uri="{FF2B5EF4-FFF2-40B4-BE49-F238E27FC236}">
                <a16:creationId xmlns:a16="http://schemas.microsoft.com/office/drawing/2014/main" id="{7811886B-4731-3EDA-C3E4-99B692863D98}"/>
              </a:ext>
            </a:extLst>
          </p:cNvPr>
          <p:cNvSpPr/>
          <p:nvPr/>
        </p:nvSpPr>
        <p:spPr>
          <a:xfrm>
            <a:off x="6956650" y="2230701"/>
            <a:ext cx="1872207" cy="832976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Usine</a:t>
            </a:r>
          </a:p>
        </p:txBody>
      </p:sp>
      <p:sp>
        <p:nvSpPr>
          <p:cNvPr id="29" name="Rectangle : avec coin rogné 28">
            <a:extLst>
              <a:ext uri="{FF2B5EF4-FFF2-40B4-BE49-F238E27FC236}">
                <a16:creationId xmlns:a16="http://schemas.microsoft.com/office/drawing/2014/main" id="{7013213E-9CD5-2EEC-EBE5-0700A1686642}"/>
              </a:ext>
            </a:extLst>
          </p:cNvPr>
          <p:cNvSpPr/>
          <p:nvPr/>
        </p:nvSpPr>
        <p:spPr>
          <a:xfrm>
            <a:off x="7109050" y="2383101"/>
            <a:ext cx="1872207" cy="832976"/>
          </a:xfrm>
          <a:prstGeom prst="snip1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Usine</a:t>
            </a:r>
          </a:p>
        </p:txBody>
      </p:sp>
    </p:spTree>
    <p:extLst>
      <p:ext uri="{BB962C8B-B14F-4D97-AF65-F5344CB8AC3E}">
        <p14:creationId xmlns:p14="http://schemas.microsoft.com/office/powerpoint/2010/main" val="383455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86E85-9D7B-5AA7-2668-DCF42FB6D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FD2E4FA-3A33-9D00-CC40-5D287BD01520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4- Evolution de la production du coton au Bénin</a:t>
            </a:r>
            <a:endParaRPr lang="fr-FR" sz="2000" b="1" noProof="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A33363D0-4227-D03F-9153-CE537C23D7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9532" y="1607760"/>
          <a:ext cx="8352928" cy="338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7FB18D9A-CC8E-0560-A39F-EAF40B9B71A8}"/>
              </a:ext>
            </a:extLst>
          </p:cNvPr>
          <p:cNvSpPr txBox="1"/>
          <p:nvPr/>
        </p:nvSpPr>
        <p:spPr>
          <a:xfrm>
            <a:off x="215516" y="915566"/>
            <a:ext cx="86769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fr-FR" sz="16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spectaculaire de la production de coton, mais liée à l’extension des superficies cultivées alors que les rendements sont stagnants et tournent autour de 1100kg/ha.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97E1B3F-8F36-5C3D-0155-404792BB338C}"/>
              </a:ext>
            </a:extLst>
          </p:cNvPr>
          <p:cNvSpPr txBox="1"/>
          <p:nvPr/>
        </p:nvSpPr>
        <p:spPr>
          <a:xfrm>
            <a:off x="493108" y="4731990"/>
            <a:ext cx="1944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Sources: INSAE, 2020 &amp; DSA, 2024</a:t>
            </a:r>
          </a:p>
        </p:txBody>
      </p:sp>
    </p:spTree>
    <p:extLst>
      <p:ext uri="{BB962C8B-B14F-4D97-AF65-F5344CB8AC3E}">
        <p14:creationId xmlns:p14="http://schemas.microsoft.com/office/powerpoint/2010/main" val="51913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E6A0D-A7A0-2891-53D2-94C827545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1C51375B-B4C9-0CC7-378A-0B8CFA8689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3528" y="1635646"/>
          <a:ext cx="4896544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2594E12-1695-A1C8-6C8C-08D7DA322B05}"/>
              </a:ext>
            </a:extLst>
          </p:cNvPr>
          <p:cNvSpPr txBox="1">
            <a:spLocks/>
          </p:cNvSpPr>
          <p:nvPr/>
        </p:nvSpPr>
        <p:spPr>
          <a:xfrm>
            <a:off x="5382716" y="3579862"/>
            <a:ext cx="3456384" cy="11521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fr-FR" sz="1500" b="1" noProof="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Caractéristiques des sols cultivés : </a:t>
            </a:r>
            <a:r>
              <a:rPr lang="fr-FR" sz="1500" b="1" noProof="0" dirty="0">
                <a:solidFill>
                  <a:schemeClr val="accent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fr-FR" sz="1500" noProof="0" dirty="0">
                <a:solidFill>
                  <a:schemeClr val="accent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aible taux de matière organique ; faible capacité d’échange cationique, pH acide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3E4D289-1E06-E7A0-A554-5DE36E007B59}"/>
              </a:ext>
            </a:extLst>
          </p:cNvPr>
          <p:cNvSpPr txBox="1"/>
          <p:nvPr/>
        </p:nvSpPr>
        <p:spPr>
          <a:xfrm>
            <a:off x="72008" y="915566"/>
            <a:ext cx="9036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fr-FR" sz="16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augmentations de production ont entrainé une baisse du niveau de fertilité de la quasi-totale des sols cultivés dans les bassins cotonniers du Bénin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90AE484-6D79-2DED-B23C-C4BD4D3DACA0}"/>
              </a:ext>
            </a:extLst>
          </p:cNvPr>
          <p:cNvSpPr txBox="1"/>
          <p:nvPr/>
        </p:nvSpPr>
        <p:spPr>
          <a:xfrm>
            <a:off x="539552" y="4867295"/>
            <a:ext cx="1944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PROSOL, 2017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60D54E7-3AD7-994C-EFF7-C5F5EBE69A6D}"/>
              </a:ext>
            </a:extLst>
          </p:cNvPr>
          <p:cNvSpPr txBox="1">
            <a:spLocks/>
          </p:cNvSpPr>
          <p:nvPr/>
        </p:nvSpPr>
        <p:spPr>
          <a:xfrm>
            <a:off x="5382716" y="1572349"/>
            <a:ext cx="3456384" cy="17194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fr-FR" sz="1500" b="1" noProof="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Causes: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fr-FR" sz="1500" noProof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Réduction de la durée des jachères, voire leur suppression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fr-FR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Sédentarisation des terres cultivables;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fr-FR" sz="1500" noProof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Usage excessif des intrants ;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22B929B-8AD8-CE13-7485-6D06CB4A28F7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4-1- Causes du faible rendement du coton au Bénin</a:t>
            </a:r>
            <a:endParaRPr lang="fr-FR" sz="3200" b="1" noProof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B931C-43C2-7829-926D-4E494192F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E730899E-EBA1-E643-0293-17729D470F69}"/>
              </a:ext>
            </a:extLst>
          </p:cNvPr>
          <p:cNvGraphicFramePr>
            <a:graphicFrameLocks/>
          </p:cNvGraphicFramePr>
          <p:nvPr/>
        </p:nvGraphicFramePr>
        <p:xfrm>
          <a:off x="107504" y="1419622"/>
          <a:ext cx="4392488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565663BF-AA39-575A-2FA0-A01C3748AB1C}"/>
              </a:ext>
            </a:extLst>
          </p:cNvPr>
          <p:cNvGraphicFramePr>
            <a:graphicFrameLocks/>
          </p:cNvGraphicFramePr>
          <p:nvPr/>
        </p:nvGraphicFramePr>
        <p:xfrm>
          <a:off x="4510336" y="1419622"/>
          <a:ext cx="4526160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7A083DBC-8C1A-4D30-16E5-8D5B1862C775}"/>
              </a:ext>
            </a:extLst>
          </p:cNvPr>
          <p:cNvSpPr txBox="1"/>
          <p:nvPr/>
        </p:nvSpPr>
        <p:spPr>
          <a:xfrm>
            <a:off x="107504" y="962313"/>
            <a:ext cx="8568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Forte </a:t>
            </a:r>
            <a:r>
              <a:rPr lang="fr-FR" sz="16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des engrais et des pesticides (herbicides, insecticides) dans la culture coton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4D5F0C4-A68C-F19D-046F-55D103E5A704}"/>
              </a:ext>
            </a:extLst>
          </p:cNvPr>
          <p:cNvSpPr txBox="1"/>
          <p:nvPr/>
        </p:nvSpPr>
        <p:spPr>
          <a:xfrm>
            <a:off x="611560" y="4912668"/>
            <a:ext cx="1944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INSAE, 2020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1C145A02-2612-5BC8-019E-AF5583DEA3D1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4-1- Causes du faible rendement du coton au Bénin</a:t>
            </a:r>
            <a:endParaRPr lang="fr-FR" sz="3200" b="1" noProof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067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1FA1F-1579-593C-DB3F-110FFA36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E856A48B-2723-9730-645F-9C9C038DEE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55576" y="1563638"/>
          <a:ext cx="7704856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093AC946-7927-313C-04E2-2EC656483207}"/>
              </a:ext>
            </a:extLst>
          </p:cNvPr>
          <p:cNvSpPr txBox="1"/>
          <p:nvPr/>
        </p:nvSpPr>
        <p:spPr>
          <a:xfrm>
            <a:off x="215516" y="915566"/>
            <a:ext cx="8676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Faible résilience des systèmes de production de coton aux facteurs extérieurs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75CB0C-15FA-1496-1CDD-E547F2A7B825}"/>
              </a:ext>
            </a:extLst>
          </p:cNvPr>
          <p:cNvSpPr txBox="1"/>
          <p:nvPr/>
        </p:nvSpPr>
        <p:spPr>
          <a:xfrm>
            <a:off x="773912" y="3997102"/>
            <a:ext cx="1944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Sources: INSAE, 2020 &amp; DSA, 2024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11B7738-FD9F-AF2B-52DB-314915728F50}"/>
              </a:ext>
            </a:extLst>
          </p:cNvPr>
          <p:cNvSpPr txBox="1">
            <a:spLocks/>
          </p:cNvSpPr>
          <p:nvPr/>
        </p:nvSpPr>
        <p:spPr>
          <a:xfrm>
            <a:off x="611560" y="4371950"/>
            <a:ext cx="7920880" cy="5760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fr-FR" sz="1500" b="1" noProof="0" dirty="0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L’invasion des Jassides en 2022 a provoqué une baisse de rendement du coton de 8,55%. </a:t>
            </a:r>
            <a:endParaRPr lang="fr-FR" sz="1500" noProof="0" dirty="0">
              <a:solidFill>
                <a:schemeClr val="accent4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9D9372E-1F06-684F-0FD9-AD9FA452E24C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4-1- Causes du faible rendement du coton au Bénin</a:t>
            </a:r>
            <a:endParaRPr lang="fr-FR" sz="3200" b="1" noProof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32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38857-1599-EB5A-0D7B-2B605B9D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11181D-96F4-60B8-B2BE-ED27F5C83147}"/>
              </a:ext>
            </a:extLst>
          </p:cNvPr>
          <p:cNvSpPr txBox="1"/>
          <p:nvPr/>
        </p:nvSpPr>
        <p:spPr>
          <a:xfrm>
            <a:off x="215516" y="915566"/>
            <a:ext cx="8676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Faible résilience des systèmes de production de coton aux facteurs extérieurs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8C98620-7E8C-4459-C683-47A07D2107D8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4-1- Causes du faible rendement du coton au Bénin</a:t>
            </a:r>
            <a:endParaRPr lang="fr-FR" sz="3200" b="1" noProof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Jasside du cotonnier: Le Burkina autorise une dérogation pour l'utilisation  de produits non homologués">
            <a:extLst>
              <a:ext uri="{FF2B5EF4-FFF2-40B4-BE49-F238E27FC236}">
                <a16:creationId xmlns:a16="http://schemas.microsoft.com/office/drawing/2014/main" id="{0DDD5187-C71F-DE70-7003-BC6B2D81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2" y="1254120"/>
            <a:ext cx="2300868" cy="182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37B9157-2640-9C87-D2CA-48D225472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07"/>
          <a:stretch>
            <a:fillRect/>
          </a:stretch>
        </p:blipFill>
        <p:spPr>
          <a:xfrm>
            <a:off x="2844598" y="1254121"/>
            <a:ext cx="2044463" cy="18260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C92C8F-C8FF-7213-B706-CDC79E1D8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254120"/>
            <a:ext cx="3433563" cy="1905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86370DD-67E5-17C4-3A62-3FDB0E4D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52"/>
          <a:stretch>
            <a:fillRect/>
          </a:stretch>
        </p:blipFill>
        <p:spPr>
          <a:xfrm>
            <a:off x="5292079" y="3160615"/>
            <a:ext cx="3433563" cy="1859407"/>
          </a:xfrm>
          <a:prstGeom prst="rect">
            <a:avLst/>
          </a:prstGeom>
        </p:spPr>
      </p:pic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FEC9F00E-3083-AC38-B6E9-6E2AB70E2437}"/>
              </a:ext>
            </a:extLst>
          </p:cNvPr>
          <p:cNvSpPr txBox="1">
            <a:spLocks/>
          </p:cNvSpPr>
          <p:nvPr/>
        </p:nvSpPr>
        <p:spPr>
          <a:xfrm>
            <a:off x="1901064" y="3075806"/>
            <a:ext cx="1734832" cy="492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1800" noProof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Jassides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4EF7B6F-8AEB-5E95-9C1D-A34C3C9A7D57}"/>
              </a:ext>
            </a:extLst>
          </p:cNvPr>
          <p:cNvSpPr txBox="1">
            <a:spLocks/>
          </p:cNvSpPr>
          <p:nvPr/>
        </p:nvSpPr>
        <p:spPr>
          <a:xfrm>
            <a:off x="960016" y="4090318"/>
            <a:ext cx="3756000" cy="4927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fr-FR" sz="2000" noProof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Dégâts des </a:t>
            </a:r>
            <a:r>
              <a:rPr lang="fr-FR" sz="2000" noProof="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jassides</a:t>
            </a:r>
            <a:r>
              <a:rPr lang="fr-FR" sz="2000" noProof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sur le cotonnier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A970B6F6-814D-1E2D-4A09-13971A388DE5}"/>
              </a:ext>
            </a:extLst>
          </p:cNvPr>
          <p:cNvSpPr/>
          <p:nvPr/>
        </p:nvSpPr>
        <p:spPr>
          <a:xfrm>
            <a:off x="4637033" y="4229700"/>
            <a:ext cx="504056" cy="297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58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CADB8-5DDD-EDB2-7D7A-A339FFBF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A0EC10B-A362-EFC7-85BA-A4B87B2B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1" t="9399" r="2041" b="7897"/>
          <a:stretch>
            <a:fillRect/>
          </a:stretch>
        </p:blipFill>
        <p:spPr>
          <a:xfrm>
            <a:off x="251520" y="1635646"/>
            <a:ext cx="5832648" cy="3168352"/>
          </a:xfrm>
          <a:prstGeom prst="rect">
            <a:avLst/>
          </a:prstGeom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B7DAC0A-4103-B791-5974-EABD86A38C3E}"/>
              </a:ext>
            </a:extLst>
          </p:cNvPr>
          <p:cNvSpPr txBox="1">
            <a:spLocks/>
          </p:cNvSpPr>
          <p:nvPr/>
        </p:nvSpPr>
        <p:spPr>
          <a:xfrm>
            <a:off x="6156176" y="2398984"/>
            <a:ext cx="2841528" cy="89284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fr-FR" sz="1200" noProof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perte de rendement agricole du fait des changements climatiques est estimée à plus de 10% à l’horizon 2030.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7B15FA-2AB6-D044-F731-720FB8E5416F}"/>
              </a:ext>
            </a:extLst>
          </p:cNvPr>
          <p:cNvSpPr txBox="1"/>
          <p:nvPr/>
        </p:nvSpPr>
        <p:spPr>
          <a:xfrm>
            <a:off x="251520" y="915566"/>
            <a:ext cx="8568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Impacts du changement climatique sur le rendement des cultures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D2610D-B933-7FEB-2A44-6B8582E86AEC}"/>
              </a:ext>
            </a:extLst>
          </p:cNvPr>
          <p:cNvSpPr txBox="1"/>
          <p:nvPr/>
        </p:nvSpPr>
        <p:spPr>
          <a:xfrm>
            <a:off x="611560" y="4835546"/>
            <a:ext cx="1944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Rodrigue, 2023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33C5370E-7B7D-812E-53B7-6FE932772037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4-1- Causes du faible rendement du coton au Bénin</a:t>
            </a:r>
            <a:endParaRPr lang="fr-FR" sz="3200" b="1" noProof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02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35D46-47E0-0FC4-D60B-BF94E4941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BE3EEB-68FF-76AF-E6EC-9EE0F4DEF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64" y="1419622"/>
            <a:ext cx="3744416" cy="3024336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Défis majeurs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Amélioration durable de la fertilité des sols et des rendements en coton ;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fr-FR" sz="3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Réduction des engrais et des pesticides chimiques pour limiter les impacts environnementaux ;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fr-FR" sz="1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Adaptation aux changements climatiques dans les systèmes de production cotonniers ;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0F86E747-E5BA-FC84-FFA0-6330C1BE8036}"/>
              </a:ext>
            </a:extLst>
          </p:cNvPr>
          <p:cNvSpPr txBox="1">
            <a:spLocks/>
          </p:cNvSpPr>
          <p:nvPr/>
        </p:nvSpPr>
        <p:spPr>
          <a:xfrm>
            <a:off x="4140652" y="1418975"/>
            <a:ext cx="4680520" cy="30243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fr-FR" sz="1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Positionnement de la thèse et objectifs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fr-FR" sz="18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38DF9E1-E7C3-F35C-5148-FEDD51AC456F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4-2- Défis majeurs</a:t>
            </a:r>
            <a:endParaRPr lang="fr-FR" sz="2000" b="1" noProof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2B2761-C2B9-4477-10C1-C5F91ED32ABC}"/>
              </a:ext>
            </a:extLst>
          </p:cNvPr>
          <p:cNvSpPr txBox="1"/>
          <p:nvPr/>
        </p:nvSpPr>
        <p:spPr>
          <a:xfrm>
            <a:off x="4139952" y="1838310"/>
            <a:ext cx="4680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FR" sz="1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Caractériser les systèmes agricoles cotonniers productifs</a:t>
            </a: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analysant les pratiques et les logiques agronomiques des producteurs obtenant de bons rendements.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FR" sz="1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FR" sz="1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et analyser les exploitations les plus performantes</a:t>
            </a: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celles qui allient hauts rendements, durabilité des pratiques et viabilité économique.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FR" sz="1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FR" sz="1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Concevoir des systèmes de culture du coton durables et économiquement viables</a:t>
            </a: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pour répondre aux principaux défis de la filière cotonnière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40EC638-655D-134C-38B9-33E319A8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93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FA3387-EC5A-36A1-632A-6A2C179CBD7C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Plan de présentation (1/1)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F407810-4B4B-BBA8-4499-CA4717C11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1275606"/>
            <a:ext cx="7848872" cy="331236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fr-FR" sz="2000" i="1" dirty="0">
                <a:latin typeface="Times New Roman" pitchFamily="18" charset="0"/>
                <a:cs typeface="Times New Roman" pitchFamily="18" charset="0"/>
              </a:rPr>
              <a:t>1- Le cotonnier et son utilisation </a:t>
            </a:r>
            <a:endParaRPr lang="fr-FR" sz="2000" i="1" noProof="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fr-FR" sz="2000" i="1" dirty="0">
                <a:latin typeface="Times New Roman" pitchFamily="18" charset="0"/>
                <a:cs typeface="Times New Roman" pitchFamily="18" charset="0"/>
              </a:rPr>
              <a:t>2- Zone de production du coton au Bénin </a:t>
            </a:r>
            <a:endParaRPr lang="fr-FR" sz="1900" i="1" noProof="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fr-FR" sz="2000" i="1" dirty="0">
                <a:latin typeface="Times New Roman" pitchFamily="18" charset="0"/>
                <a:cs typeface="Times New Roman" pitchFamily="18" charset="0"/>
              </a:rPr>
              <a:t>3- Organisation de la filière coton au Bénin </a:t>
            </a:r>
            <a:endParaRPr lang="fr-FR" sz="1900" i="1" noProof="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fr-FR" sz="2000" i="1" dirty="0">
                <a:latin typeface="Times New Roman" pitchFamily="18" charset="0"/>
                <a:cs typeface="Times New Roman" pitchFamily="18" charset="0"/>
              </a:rPr>
              <a:t>4- Evolution de la production du coton au Bénin </a:t>
            </a:r>
            <a:endParaRPr lang="fr-FR" sz="2000" i="1" noProof="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fr-FR" sz="2000" i="1" dirty="0">
                <a:latin typeface="Times New Roman" pitchFamily="18" charset="0"/>
                <a:cs typeface="Times New Roman" pitchFamily="18" charset="0"/>
              </a:rPr>
              <a:t>5- Sondage dans les coopératives</a:t>
            </a:r>
            <a:endParaRPr lang="fr-FR" sz="1900" i="1" noProof="0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DAD61-0BA6-103A-7DAC-3BEF0C004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A906C8-F701-4037-367E-7EB89138C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31590"/>
            <a:ext cx="8856984" cy="3744416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1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exploitations à haute performance….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18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Un potentiel encore inexploité au Bénin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Existence d'exploitations performantes avec des rendements quasi-doubles (jusqu'à 2000 kg/ha ou plus) (</a:t>
            </a:r>
            <a:r>
              <a:rPr lang="fr-FR" sz="14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Westerberg</a:t>
            </a: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2017 ; </a:t>
            </a:r>
            <a:r>
              <a:rPr lang="fr-FR" sz="14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Aifa</a:t>
            </a: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2022);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Ces exploitations restent marginales et très peu analysées mais sont considérées comme des modèles de production au sein des coopératives cotonnières  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agriculteurs de ces exploitations performantes mettent en œuvre des </a:t>
            </a:r>
            <a:r>
              <a:rPr lang="fr-FR" sz="14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pratiques intéressantes </a:t>
            </a: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méritant d'être étudiées et évaluer pour 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les plus performantes (économiquement et agro-environnementalement)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4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Comprendre les facteurs de réussite et les stratégies de maintien des performances dans le temps.</a:t>
            </a:r>
          </a:p>
          <a:p>
            <a:pPr marL="0" indent="0">
              <a:lnSpc>
                <a:spcPct val="150000"/>
              </a:lnSpc>
              <a:buNone/>
            </a:pPr>
            <a:endParaRPr lang="fr-FR" sz="1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40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0D102F1-EC0A-536D-7C8D-F78DDF4EB254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0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4-3- Pourquoi les exploitations à haute performance?</a:t>
            </a:r>
            <a:endParaRPr lang="fr-FR" sz="3000" b="1" noProof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46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39F99-42FA-77F6-F378-2194D3BB3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39D749-DAB7-DBF0-1EC5-41A0A64E4320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5- Sondage dans les coopératives (1/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7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endParaRPr lang="fr-FR" sz="2000" b="1" noProof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C46CD74-612B-867D-59CF-5FD67C873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131590"/>
            <a:ext cx="2952328" cy="3597466"/>
          </a:xfrm>
          <a:solidFill>
            <a:schemeClr val="bg2"/>
          </a:solidFill>
          <a:ln>
            <a:solidFill>
              <a:schemeClr val="accent1"/>
            </a:solidFill>
          </a:ln>
        </p:spPr>
        <p:txBody>
          <a:bodyPr anchor="t"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9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Objectifs du sondage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Apprécier la dynamique de production des cotonculteurs.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Définir les types de profil des bons de producteurs coton;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Avoir une compréhension de la diversité des exploitations cotonnières de la zone d’étude.</a:t>
            </a:r>
          </a:p>
        </p:txBody>
      </p:sp>
      <p:sp>
        <p:nvSpPr>
          <p:cNvPr id="5" name="Espace réservé du contenu 8">
            <a:extLst>
              <a:ext uri="{FF2B5EF4-FFF2-40B4-BE49-F238E27FC236}">
                <a16:creationId xmlns:a16="http://schemas.microsoft.com/office/drawing/2014/main" id="{0E113C03-E850-39EE-7208-9FCD580CDDFE}"/>
              </a:ext>
            </a:extLst>
          </p:cNvPr>
          <p:cNvSpPr txBox="1">
            <a:spLocks/>
          </p:cNvSpPr>
          <p:nvPr/>
        </p:nvSpPr>
        <p:spPr>
          <a:xfrm>
            <a:off x="3635896" y="1131590"/>
            <a:ext cx="5184576" cy="3597466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9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utilisées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 cahiers de 79 coopératives sur 83 de </a:t>
            </a:r>
            <a:r>
              <a:rPr lang="fr-FR" sz="1600" noProof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Bembèrèkè</a:t>
            </a:r>
            <a:r>
              <a:rPr lang="fr-FR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1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Cahier de crédits intrants </a:t>
            </a:r>
            <a:r>
              <a:rPr lang="fr-FR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(quantités d'engrais, herbicides, insecticides et superficie en coton) 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1" i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Cahier d'achats de coton-graine </a:t>
            </a:r>
            <a:r>
              <a:rPr lang="fr-FR" sz="16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(production, prix des intrants, revenus et dettes);</a:t>
            </a:r>
          </a:p>
        </p:txBody>
      </p:sp>
    </p:spTree>
    <p:extLst>
      <p:ext uri="{BB962C8B-B14F-4D97-AF65-F5344CB8AC3E}">
        <p14:creationId xmlns:p14="http://schemas.microsoft.com/office/powerpoint/2010/main" val="3273631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5999B-7DCC-A9C5-A970-7A43A8C0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8DC2E949-BE5C-340F-B8BA-5B8CA34B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15566"/>
            <a:ext cx="3816424" cy="4032448"/>
          </a:xfr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 defTabSz="914400">
              <a:lnSpc>
                <a:spcPct val="150000"/>
              </a:lnSpc>
              <a:buNone/>
            </a:pPr>
            <a:r>
              <a:rPr lang="fr-FR" sz="1600" b="1" noProof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Zone de sondage : </a:t>
            </a:r>
            <a:r>
              <a:rPr lang="fr-FR" sz="1600" b="1" noProof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Bemb</a:t>
            </a:r>
            <a:r>
              <a:rPr lang="fr-FR" sz="1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èrèkè</a:t>
            </a:r>
            <a:endParaRPr lang="fr-FR" sz="1600" b="1" noProof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Située entre le 8°30’ et 10° 45’ latitude Nord ;</a:t>
            </a:r>
          </a:p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 de type soudano-sahélien à une seule saison de pluie de 80 à 110 jours ;</a:t>
            </a:r>
          </a:p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Pluviométrie entre </a:t>
            </a:r>
            <a:r>
              <a:rPr lang="fr-FR" sz="12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 et 950 mm </a:t>
            </a:r>
            <a:r>
              <a:rPr lang="fr-FR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Cultures dominantes: céréales (maïs, sorgho, mil), coton, </a:t>
            </a:r>
            <a:r>
              <a:rPr lang="fr-FR" sz="12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Soja et igname</a:t>
            </a:r>
            <a:r>
              <a:rPr lang="fr-FR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2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Deuxième zone de production du coton </a:t>
            </a:r>
            <a:r>
              <a:rPr lang="fr-FR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2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Quasi-totalité des terres cultivées a un niveau faible de fertilité et </a:t>
            </a:r>
            <a:r>
              <a:rPr lang="fr-FR" sz="12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très sensible au lessivage.</a:t>
            </a:r>
          </a:p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2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481 coopératives ( AIC, 2019)</a:t>
            </a:r>
          </a:p>
          <a:p>
            <a:pPr defTabSz="9144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fr-FR" sz="1200" b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65E1CE2-29D1-ADB7-A242-39A4EA40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203598"/>
            <a:ext cx="1872207" cy="35283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8C11427-AAA9-488E-89CC-78D90E9E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3" y="1203598"/>
            <a:ext cx="3139549" cy="3528392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1EB27687-4A9C-8DCD-15B6-1A0F1C7C80DF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5- Sondage dans les coopératives (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2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/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7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endParaRPr lang="fr-FR" sz="2000" b="1" noProof="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DF37CF96-8A9D-2A56-BC5B-2D4829ED8254}"/>
                  </a:ext>
                </a:extLst>
              </p14:cNvPr>
              <p14:cNvContentPartPr/>
              <p14:nvPr/>
            </p14:nvContentPartPr>
            <p14:xfrm>
              <a:off x="7012135" y="1446231"/>
              <a:ext cx="564480" cy="975960"/>
            </p14:xfrm>
          </p:contentPart>
        </mc:Choice>
        <mc:Fallback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DF37CF96-8A9D-2A56-BC5B-2D4829ED82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9135" y="1383231"/>
                <a:ext cx="690120" cy="11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AA4A13EE-6AA3-BD35-BBD0-4CA7B2AA4289}"/>
                  </a:ext>
                </a:extLst>
              </p14:cNvPr>
              <p14:cNvContentPartPr/>
              <p14:nvPr/>
            </p14:nvContentPartPr>
            <p14:xfrm>
              <a:off x="6972535" y="3265671"/>
              <a:ext cx="272160" cy="180720"/>
            </p14:xfrm>
          </p:contentPart>
        </mc:Choice>
        <mc:Fallback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AA4A13EE-6AA3-BD35-BBD0-4CA7B2AA42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9535" y="3202671"/>
                <a:ext cx="3978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Encre 7">
                <a:extLst>
                  <a:ext uri="{FF2B5EF4-FFF2-40B4-BE49-F238E27FC236}">
                    <a16:creationId xmlns:a16="http://schemas.microsoft.com/office/drawing/2014/main" id="{39D057B5-DC5A-40E3-8D4D-D3674D634769}"/>
                  </a:ext>
                </a:extLst>
              </p14:cNvPr>
              <p14:cNvContentPartPr/>
              <p14:nvPr/>
            </p14:nvContentPartPr>
            <p14:xfrm>
              <a:off x="7962175" y="3727551"/>
              <a:ext cx="360" cy="360"/>
            </p14:xfrm>
          </p:contentPart>
        </mc:Choice>
        <mc:Fallback>
          <p:pic>
            <p:nvPicPr>
              <p:cNvPr id="8" name="Encre 7">
                <a:extLst>
                  <a:ext uri="{FF2B5EF4-FFF2-40B4-BE49-F238E27FC236}">
                    <a16:creationId xmlns:a16="http://schemas.microsoft.com/office/drawing/2014/main" id="{39D057B5-DC5A-40E3-8D4D-D3674D6347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9175" y="366491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76847737-629B-1C68-F5E4-1F194B314A15}"/>
                  </a:ext>
                </a:extLst>
              </p14:cNvPr>
              <p14:cNvContentPartPr/>
              <p14:nvPr/>
            </p14:nvContentPartPr>
            <p14:xfrm>
              <a:off x="7891975" y="3592911"/>
              <a:ext cx="596880" cy="177840"/>
            </p14:xfrm>
          </p:contentPart>
        </mc:Choice>
        <mc:Fallback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76847737-629B-1C68-F5E4-1F194B314A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28975" y="3530271"/>
                <a:ext cx="722520" cy="30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267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023BC-4DF9-4FB0-ADFD-DD95BC4D8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3ACF530-4606-ED97-B1C7-870A7A71E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74" y="1419622"/>
            <a:ext cx="7668852" cy="2736304"/>
          </a:xfrm>
          <a:solidFill>
            <a:schemeClr val="bg2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000" b="1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Constitution de la base de données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 et photographie des différents cahiers des coopératives 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Sélection de 11 coopératives sur la base de la disponibilité des cahiers sur les trois dernières campagnes cotonnières (2022, 2023 et 2024) ;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1800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Saisie des données des cahiers dans Excel;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7174311-9555-F6F7-93B2-84FC6B802D4A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5- Sondage dans les coopératives (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3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/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7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endParaRPr lang="fr-FR" sz="2000" b="1" noProof="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19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1FD3F-4FC7-20D8-5EFA-0D4DDF48A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8AC7103A-99F3-E7C5-9817-11BDFE7C6E3F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5- Sondage dans les coopératives (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4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/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7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endParaRPr lang="fr-FR" sz="2000" b="1" noProof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Image 10" descr="Une image contenant habits, personne, chaussures, sol&#10;&#10;Le contenu généré par l’IA peut être incorrect.">
            <a:extLst>
              <a:ext uri="{FF2B5EF4-FFF2-40B4-BE49-F238E27FC236}">
                <a16:creationId xmlns:a16="http://schemas.microsoft.com/office/drawing/2014/main" id="{D9217CCB-C109-D215-1E83-8C7DB81740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4" b="2195"/>
          <a:stretch>
            <a:fillRect/>
          </a:stretch>
        </p:blipFill>
        <p:spPr>
          <a:xfrm>
            <a:off x="341392" y="1131590"/>
            <a:ext cx="4221088" cy="28803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DBC9B2-602E-5F5B-6E2B-7DEA04D6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50" t="12201" r="3800"/>
          <a:stretch>
            <a:fillRect/>
          </a:stretch>
        </p:blipFill>
        <p:spPr>
          <a:xfrm>
            <a:off x="5004048" y="1635646"/>
            <a:ext cx="3855889" cy="314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73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8BE58-2426-15AA-A7E0-976540708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4AFE73B-B17D-1AE7-FA20-FBD36AD0224A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5- Sondage dans les coopératives (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5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/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7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endParaRPr lang="fr-FR" sz="2000" b="1" noProof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Image 2" descr="Une image contenant écriture manuscrite, lettre, livre, texte&#10;&#10;Le contenu généré par l’IA peut être incorrect.">
            <a:extLst>
              <a:ext uri="{FF2B5EF4-FFF2-40B4-BE49-F238E27FC236}">
                <a16:creationId xmlns:a16="http://schemas.microsoft.com/office/drawing/2014/main" id="{B216EBE0-1057-C5C2-4E4C-C7A5CFB040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8" y="1387890"/>
            <a:ext cx="3882735" cy="291205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7D2E6F8-CBF6-AAB1-2350-8047991117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50" b="10800"/>
          <a:stretch>
            <a:fillRect/>
          </a:stretch>
        </p:blipFill>
        <p:spPr>
          <a:xfrm>
            <a:off x="4572000" y="1387891"/>
            <a:ext cx="418701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43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3223B-1624-EE37-6541-9674E0489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30BF7AB7-772A-EA23-6E48-9472B088A026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5- Sondage dans les coopératives (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6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/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7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endParaRPr lang="fr-FR" sz="2000" b="1" noProof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246A188-FE2C-E272-9B91-E1D43D020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7417500" cy="342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C3FA5-86F6-2261-2A19-605273C4B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15DCAFDC-DA3D-D870-ED49-F04FADE05C41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5- Sondage dans les coopératives (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7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/</a:t>
            </a: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7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)</a:t>
            </a:r>
            <a:endParaRPr lang="fr-FR" sz="2000" b="1" noProof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B378021-D5A9-9E55-690D-7E405DD4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97" t="2401" b="6601"/>
          <a:stretch>
            <a:fillRect/>
          </a:stretch>
        </p:blipFill>
        <p:spPr>
          <a:xfrm>
            <a:off x="467544" y="1203598"/>
            <a:ext cx="3096344" cy="34541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805F92C-3545-0528-BBED-454D23FB7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203598"/>
            <a:ext cx="513664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244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-23999"/>
            <a:ext cx="9144000" cy="5167499"/>
          </a:xfrm>
          <a:noFill/>
        </p:spPr>
        <p:style>
          <a:lnRef idx="1">
            <a:schemeClr val="accent4"/>
          </a:lnRef>
          <a:fillRef idx="1002">
            <a:schemeClr val="lt2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endParaRPr lang="fr-FR" sz="6000" b="1" i="1" noProof="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fr-FR" sz="6000" b="1" noProof="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06931458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80DF6-B24F-141D-B706-B5943FDE9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496409-7A10-B3EF-88BD-69BE5F801854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fr-FR" sz="3200" b="1" i="1" dirty="0">
                <a:latin typeface="Times New Roman" pitchFamily="18" charset="0"/>
                <a:ea typeface="+mj-ea"/>
                <a:cs typeface="Times New Roman" pitchFamily="18" charset="0"/>
              </a:rPr>
              <a:t>1</a:t>
            </a: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- Le cotonnier et son utilisation (1/8)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8141F9-84F2-1959-1100-33AC4BA5B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15566"/>
            <a:ext cx="8928992" cy="4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cotonnier, une plante textile cultivée pour sa fibre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1DF5C1E-86F4-BF04-64A6-44AD41E5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01"/>
          <a:stretch>
            <a:fillRect/>
          </a:stretch>
        </p:blipFill>
        <p:spPr>
          <a:xfrm>
            <a:off x="4045634" y="1398017"/>
            <a:ext cx="4653136" cy="29663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4290834-310B-0FBA-549F-748DB4BC5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97801"/>
            <a:ext cx="2470586" cy="2766788"/>
          </a:xfrm>
          <a:prstGeom prst="rect">
            <a:avLst/>
          </a:prstGeom>
        </p:spPr>
      </p:pic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B6A58B99-653C-62A2-8689-550213F6519D}"/>
              </a:ext>
            </a:extLst>
          </p:cNvPr>
          <p:cNvSpPr txBox="1">
            <a:spLocks/>
          </p:cNvSpPr>
          <p:nvPr/>
        </p:nvSpPr>
        <p:spPr>
          <a:xfrm>
            <a:off x="4167336" y="4472074"/>
            <a:ext cx="4531434" cy="414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parcelle de cotonniers au stade végétatif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057BF452-1335-58A2-FD65-B17C32AAC177}"/>
              </a:ext>
            </a:extLst>
          </p:cNvPr>
          <p:cNvSpPr txBox="1">
            <a:spLocks/>
          </p:cNvSpPr>
          <p:nvPr/>
        </p:nvSpPr>
        <p:spPr>
          <a:xfrm>
            <a:off x="251520" y="4364373"/>
            <a:ext cx="3096344" cy="668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plant de cotonnier portant des feuilles et des fleurs</a:t>
            </a:r>
          </a:p>
        </p:txBody>
      </p:sp>
    </p:spTree>
    <p:extLst>
      <p:ext uri="{BB962C8B-B14F-4D97-AF65-F5344CB8AC3E}">
        <p14:creationId xmlns:p14="http://schemas.microsoft.com/office/powerpoint/2010/main" val="409230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15534-BEBA-8905-272E-149EBE54F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95161D-C05C-F42A-94F1-F929C446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15566"/>
            <a:ext cx="8928992" cy="4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cotonnier, une plante textile cultivée pour sa fibre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21E29DC6-0C70-1F24-B19E-5DFD65AD7767}"/>
              </a:ext>
            </a:extLst>
          </p:cNvPr>
          <p:cNvSpPr txBox="1">
            <a:spLocks/>
          </p:cNvSpPr>
          <p:nvPr/>
        </p:nvSpPr>
        <p:spPr>
          <a:xfrm>
            <a:off x="5652120" y="4371950"/>
            <a:ext cx="2664296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récolte du coton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82EAB10E-1982-7B61-11D7-F52D40F974D9}"/>
              </a:ext>
            </a:extLst>
          </p:cNvPr>
          <p:cNvSpPr txBox="1">
            <a:spLocks/>
          </p:cNvSpPr>
          <p:nvPr/>
        </p:nvSpPr>
        <p:spPr>
          <a:xfrm>
            <a:off x="323528" y="4371950"/>
            <a:ext cx="4273270" cy="668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parcelle de cotonniers en fin de cycle végétatif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743350A-034B-782A-063A-EFDFB8F4D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85559"/>
            <a:ext cx="3885844" cy="29143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C063262-A963-CFCD-1B3C-DB8B657A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424319"/>
            <a:ext cx="3817756" cy="2859782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A11812F-F1DB-BA3C-8EE3-EA67E01E9622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1- Le cotonnier et son utilisation (2/8)</a:t>
            </a:r>
          </a:p>
        </p:txBody>
      </p:sp>
    </p:spTree>
    <p:extLst>
      <p:ext uri="{BB962C8B-B14F-4D97-AF65-F5344CB8AC3E}">
        <p14:creationId xmlns:p14="http://schemas.microsoft.com/office/powerpoint/2010/main" val="244305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CC073-EA0A-6C1C-962A-B93A68F72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F51738-5B8E-1F45-102C-4A9263DC2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15566"/>
            <a:ext cx="8928992" cy="4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cotonnier, une plante textile cultivée pour sa fibre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E81DEA73-AD57-17DB-6367-66CACA4CC7B4}"/>
              </a:ext>
            </a:extLst>
          </p:cNvPr>
          <p:cNvSpPr txBox="1">
            <a:spLocks/>
          </p:cNvSpPr>
          <p:nvPr/>
        </p:nvSpPr>
        <p:spPr>
          <a:xfrm>
            <a:off x="5652120" y="4443958"/>
            <a:ext cx="2880320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tas de coton dans un champ au Bénin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BF2C58-1CD8-9EE3-3239-925620986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1464093"/>
            <a:ext cx="3932435" cy="29493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6C4C1B3-111D-CEF2-30A3-699C3894DA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1"/>
          <a:stretch>
            <a:fillRect/>
          </a:stretch>
        </p:blipFill>
        <p:spPr>
          <a:xfrm>
            <a:off x="4882409" y="1464093"/>
            <a:ext cx="3937295" cy="288325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3E8DD37-9100-E9F4-0826-ED5D74984389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1- Le cotonnier et son utilisation (3/8)</a:t>
            </a:r>
          </a:p>
        </p:txBody>
      </p:sp>
    </p:spTree>
    <p:extLst>
      <p:ext uri="{BB962C8B-B14F-4D97-AF65-F5344CB8AC3E}">
        <p14:creationId xmlns:p14="http://schemas.microsoft.com/office/powerpoint/2010/main" val="355329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B5C61-BC79-F46F-C72D-061450189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8952B4-8FF0-3BF1-CE2B-3BDC68BB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15566"/>
            <a:ext cx="8928992" cy="4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du coton: Production de fil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102DAF3-2255-D17B-FA7C-B0457130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67"/>
          <a:stretch>
            <a:fillRect/>
          </a:stretch>
        </p:blipFill>
        <p:spPr>
          <a:xfrm>
            <a:off x="251519" y="1614041"/>
            <a:ext cx="4536505" cy="31179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EB9CBA1-C415-220F-8590-9384B5EE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135" b="31767"/>
          <a:stretch>
            <a:fillRect/>
          </a:stretch>
        </p:blipFill>
        <p:spPr>
          <a:xfrm>
            <a:off x="5292080" y="1626541"/>
            <a:ext cx="3456384" cy="2118943"/>
          </a:xfrm>
          <a:prstGeom prst="rect">
            <a:avLst/>
          </a:prstGeom>
        </p:spPr>
      </p:pic>
      <p:pic>
        <p:nvPicPr>
          <p:cNvPr id="1026" name="Picture 2" descr="Découvrez les avantages du fil polyester recouvert de coton pour la couture">
            <a:extLst>
              <a:ext uri="{FF2B5EF4-FFF2-40B4-BE49-F238E27FC236}">
                <a16:creationId xmlns:a16="http://schemas.microsoft.com/office/drawing/2014/main" id="{40FA9F83-8E8A-ABA1-80C0-E45860DF8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23878"/>
            <a:ext cx="3456384" cy="103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533F5F3F-76A6-87C6-F541-794A955ED4C6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1- Le cotonnier et son utilisation (4/8)</a:t>
            </a:r>
          </a:p>
        </p:txBody>
      </p:sp>
    </p:spTree>
    <p:extLst>
      <p:ext uri="{BB962C8B-B14F-4D97-AF65-F5344CB8AC3E}">
        <p14:creationId xmlns:p14="http://schemas.microsoft.com/office/powerpoint/2010/main" val="3274807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5703A-4B46-FB90-1EC7-0D8152182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39B3269-3468-35A5-F22E-89F4FEF3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15566"/>
            <a:ext cx="8928992" cy="4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du coton: Production de tissus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6595DA0-C970-A976-F5AD-9BCB6A5F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672"/>
          <a:stretch>
            <a:fillRect/>
          </a:stretch>
        </p:blipFill>
        <p:spPr>
          <a:xfrm>
            <a:off x="318183" y="1702415"/>
            <a:ext cx="4230213" cy="275790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88DD47-A00D-FC9E-7D29-5CA296A7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52" y="1684754"/>
            <a:ext cx="3677212" cy="2757909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BDBAB429-4A73-A88D-70B3-58F507781146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1- Le cotonnier et son utilisation (5/8)</a:t>
            </a:r>
          </a:p>
        </p:txBody>
      </p:sp>
    </p:spTree>
    <p:extLst>
      <p:ext uri="{BB962C8B-B14F-4D97-AF65-F5344CB8AC3E}">
        <p14:creationId xmlns:p14="http://schemas.microsoft.com/office/powerpoint/2010/main" val="118546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8D398-D9CA-4621-9E53-697E45BB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E18D350-EA05-13DE-4973-541BB9750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15566"/>
            <a:ext cx="8928992" cy="4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du coton: Fabrication de vêtements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8382457-4AF7-3FBA-F140-FEBEFD2E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63638"/>
            <a:ext cx="2762250" cy="16573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8AB349F-57BD-C333-E2AB-7014C29C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93" t="-8523" r="6531" b="8523"/>
          <a:stretch>
            <a:fillRect/>
          </a:stretch>
        </p:blipFill>
        <p:spPr>
          <a:xfrm>
            <a:off x="3034399" y="1491013"/>
            <a:ext cx="1872208" cy="17430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52F668-3903-EC40-D780-FC2313DEE3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438"/>
          <a:stretch>
            <a:fillRect/>
          </a:stretch>
        </p:blipFill>
        <p:spPr>
          <a:xfrm>
            <a:off x="5071252" y="1398017"/>
            <a:ext cx="3995936" cy="2897953"/>
          </a:xfrm>
          <a:prstGeom prst="rect">
            <a:avLst/>
          </a:prstGeom>
        </p:spPr>
      </p:pic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4E9CFB2D-2A56-D1E4-BEEA-6B9630AFC7C2}"/>
              </a:ext>
            </a:extLst>
          </p:cNvPr>
          <p:cNvSpPr txBox="1">
            <a:spLocks/>
          </p:cNvSpPr>
          <p:nvPr/>
        </p:nvSpPr>
        <p:spPr>
          <a:xfrm>
            <a:off x="5143260" y="4299942"/>
            <a:ext cx="3749220" cy="699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l’intérieur d’une usine de fabrication de vêtements au Bénin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52B594E-F164-8612-3B9C-983A06FE5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356102"/>
            <a:ext cx="1579220" cy="15792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AEFC1F-CF98-6809-5E28-0E35156BA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7363" y="3327084"/>
            <a:ext cx="2836645" cy="1608238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FDE037A5-5417-EB05-0541-CFB48FD75B60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1- Le cotonnier et son utilisation (6/8)</a:t>
            </a:r>
          </a:p>
        </p:txBody>
      </p:sp>
    </p:spTree>
    <p:extLst>
      <p:ext uri="{BB962C8B-B14F-4D97-AF65-F5344CB8AC3E}">
        <p14:creationId xmlns:p14="http://schemas.microsoft.com/office/powerpoint/2010/main" val="157006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D80E4-D3EB-CD4C-0146-FECA3CA4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1C6806-CA57-9A94-7148-2ADE39C86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15566"/>
            <a:ext cx="8928992" cy="482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du coton: Tourteaux pour l’alimentation des animaux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A407D18-C374-8479-7E9B-E0562115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707654"/>
            <a:ext cx="2054484" cy="15668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69B03B7-7893-8747-5D78-F996FB0F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749" y="1851670"/>
            <a:ext cx="4430747" cy="28803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0E0A96-CB0A-F3FB-C418-DF3C76B30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207"/>
          <a:stretch>
            <a:fillRect/>
          </a:stretch>
        </p:blipFill>
        <p:spPr>
          <a:xfrm rot="16200000">
            <a:off x="539661" y="1419514"/>
            <a:ext cx="1566844" cy="21431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6924FBC-7AFB-FA5E-E08E-200049154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3003797"/>
            <a:ext cx="2143126" cy="19740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CABED84-0F28-0D91-BF4B-DFCD90C06F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3619"/>
          <a:stretch>
            <a:fillRect/>
          </a:stretch>
        </p:blipFill>
        <p:spPr>
          <a:xfrm>
            <a:off x="2450233" y="3219822"/>
            <a:ext cx="2088020" cy="1758066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5727E5B1-795B-CCD0-B441-9E156A947281}"/>
              </a:ext>
            </a:extLst>
          </p:cNvPr>
          <p:cNvSpPr txBox="1">
            <a:spLocks/>
          </p:cNvSpPr>
          <p:nvPr/>
        </p:nvSpPr>
        <p:spPr>
          <a:xfrm>
            <a:off x="0" y="-20538"/>
            <a:ext cx="9144000" cy="864096"/>
          </a:xfrm>
          <a:prstGeom prst="rect">
            <a:avLst/>
          </a:prstGeom>
          <a:pattFill prst="pct4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kumimoji="0" lang="fr-FR" sz="32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1- Le cotonnier et son utilisation (7/8)</a:t>
            </a:r>
          </a:p>
        </p:txBody>
      </p:sp>
    </p:spTree>
    <p:extLst>
      <p:ext uri="{BB962C8B-B14F-4D97-AF65-F5344CB8AC3E}">
        <p14:creationId xmlns:p14="http://schemas.microsoft.com/office/powerpoint/2010/main" val="3710646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21926</TotalTime>
  <Words>1373</Words>
  <Application>Microsoft Office PowerPoint</Application>
  <PresentationFormat>Affichage à l'écran (16:9)</PresentationFormat>
  <Paragraphs>169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Florentin</dc:creator>
  <cp:lastModifiedBy>Renaud Azanma</cp:lastModifiedBy>
  <cp:revision>1182</cp:revision>
  <dcterms:created xsi:type="dcterms:W3CDTF">2016-11-13T13:18:42Z</dcterms:created>
  <dcterms:modified xsi:type="dcterms:W3CDTF">2025-11-28T09:01:41Z</dcterms:modified>
</cp:coreProperties>
</file>